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 id="2147483685" r:id="rId2"/>
  </p:sldMasterIdLst>
  <p:notesMasterIdLst>
    <p:notesMasterId r:id="rId39"/>
  </p:notesMasterIdLst>
  <p:sldIdLst>
    <p:sldId id="260" r:id="rId3"/>
    <p:sldId id="261" r:id="rId4"/>
    <p:sldId id="289" r:id="rId5"/>
    <p:sldId id="288" r:id="rId6"/>
    <p:sldId id="262" r:id="rId7"/>
    <p:sldId id="264" r:id="rId8"/>
    <p:sldId id="270" r:id="rId9"/>
    <p:sldId id="271" r:id="rId10"/>
    <p:sldId id="272" r:id="rId11"/>
    <p:sldId id="295" r:id="rId12"/>
    <p:sldId id="296" r:id="rId13"/>
    <p:sldId id="297" r:id="rId14"/>
    <p:sldId id="269" r:id="rId15"/>
    <p:sldId id="290" r:id="rId16"/>
    <p:sldId id="291" r:id="rId17"/>
    <p:sldId id="292" r:id="rId18"/>
    <p:sldId id="293" r:id="rId19"/>
    <p:sldId id="294"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8BE"/>
    <a:srgbClr val="C0082C"/>
    <a:srgbClr val="B0B9BF"/>
    <a:srgbClr val="2B2E34"/>
    <a:srgbClr val="000000"/>
    <a:srgbClr val="C21F32"/>
    <a:srgbClr val="F5F5F5"/>
    <a:srgbClr val="C41E3A"/>
    <a:srgbClr val="FFFFFF"/>
    <a:srgbClr val="C0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65" autoAdjust="0"/>
    <p:restoredTop sz="94660"/>
  </p:normalViewPr>
  <p:slideViewPr>
    <p:cSldViewPr snapToGrid="0">
      <p:cViewPr varScale="1">
        <p:scale>
          <a:sx n="82" d="100"/>
          <a:sy n="82" d="100"/>
        </p:scale>
        <p:origin x="9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3590A-EB40-4AB2-994A-03398908CDD6}" type="datetimeFigureOut">
              <a:rPr lang="en-US" smtClean="0"/>
              <a:t>10/2/2019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610F9-79DF-44A6-A0E7-6E161FDC8EE6}" type="slidenum">
              <a:rPr lang="en-US" smtClean="0"/>
              <a:t>‹#›</a:t>
            </a:fld>
            <a:endParaRPr lang="en-US"/>
          </a:p>
        </p:txBody>
      </p:sp>
    </p:spTree>
    <p:extLst>
      <p:ext uri="{BB962C8B-B14F-4D97-AF65-F5344CB8AC3E}">
        <p14:creationId xmlns:p14="http://schemas.microsoft.com/office/powerpoint/2010/main" val="11855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1018448"/>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715117"/>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70F4EA-A651-43F8-984A-44F880FB3EC6}"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602896"/>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stretch>
            <a:fillRect/>
          </a:stretch>
        </p:blipFill>
        <p:spPr>
          <a:xfrm>
            <a:off x="7071360" y="99088"/>
            <a:ext cx="1295400" cy="315097"/>
          </a:xfrm>
          <a:prstGeom prst="rect">
            <a:avLst/>
          </a:prstGeom>
        </p:spPr>
      </p:pic>
      <p:sp>
        <p:nvSpPr>
          <p:cNvPr id="13" name="TextBox 12"/>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376898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0FCCA-6A7B-41EB-BEFE-8AA4377F426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742950"/>
            <a:ext cx="1971675" cy="54292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42949"/>
            <a:ext cx="5800725" cy="5429249"/>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5B327-2871-4E35-9169-5D500AC42F85}"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9" name="Rectangle 8"/>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7071360" y="99088"/>
            <a:ext cx="1295400" cy="315097"/>
          </a:xfrm>
          <a:prstGeom prst="rect">
            <a:avLst/>
          </a:prstGeom>
        </p:spPr>
      </p:pic>
      <p:sp>
        <p:nvSpPr>
          <p:cNvPr id="12" name="TextBox 11"/>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69441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44" name="Group 43"/>
          <p:cNvGrpSpPr/>
          <p:nvPr userDrawn="1"/>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47" name="Freeform 46"/>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48" name="Freeform 47"/>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 name="Title 1"/>
          <p:cNvSpPr>
            <a:spLocks noGrp="1"/>
          </p:cNvSpPr>
          <p:nvPr userDrawn="1">
            <p:ph type="ctrTitle"/>
          </p:nvPr>
        </p:nvSpPr>
        <p:spPr>
          <a:xfrm>
            <a:off x="990600" y="1116449"/>
            <a:ext cx="6858000" cy="707886"/>
          </a:xfrm>
        </p:spPr>
        <p:txBody>
          <a:bodyPr wrap="square">
            <a:spAutoFit/>
          </a:bodyPr>
          <a:lstStyle>
            <a:lvl1pPr algn="r">
              <a:defRPr sz="4000">
                <a:solidFill>
                  <a:schemeClr val="tx1"/>
                </a:solidFill>
              </a:defRPr>
            </a:lvl1pPr>
          </a:lstStyle>
          <a:p>
            <a:r>
              <a:rPr lang="en-US" dirty="0"/>
              <a:t>Click to edit Master title style</a:t>
            </a:r>
          </a:p>
        </p:txBody>
      </p:sp>
      <p:sp>
        <p:nvSpPr>
          <p:cNvPr id="3" name="Subtitle 2"/>
          <p:cNvSpPr>
            <a:spLocks noGrp="1"/>
          </p:cNvSpPr>
          <p:nvPr userDrawn="1">
            <p:ph type="subTitle" idx="1"/>
          </p:nvPr>
        </p:nvSpPr>
        <p:spPr>
          <a:xfrm>
            <a:off x="990600" y="1900535"/>
            <a:ext cx="6858000" cy="461665"/>
          </a:xfrm>
        </p:spPr>
        <p:txBody>
          <a:bodyPr wrap="square">
            <a:sp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userDrawn="1">
            <p:ph type="dt" sz="half" idx="10"/>
          </p:nvPr>
        </p:nvSpPr>
        <p:spPr/>
        <p:txBody>
          <a:bodyPr/>
          <a:lstStyle/>
          <a:p>
            <a:fld id="{B7A958FC-BFEE-4935-AFE9-7D84E4D033E7}" type="datetime1">
              <a:rPr lang="en-US" smtClean="0">
                <a:solidFill>
                  <a:prstClr val="black">
                    <a:tint val="75000"/>
                  </a:prstClr>
                </a:solidFill>
              </a:rPr>
              <a:pPr/>
              <a:t>10/2/2019</a:t>
            </a:fld>
            <a:endParaRPr lang="en-US" dirty="0">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505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E142A-18BE-4EBC-9A10-0D3C1D6B7118}" type="datetime1">
              <a:rPr lang="en-US" smtClean="0">
                <a:solidFill>
                  <a:prstClr val="black">
                    <a:tint val="75000"/>
                  </a:prstClr>
                </a:solidFill>
              </a:rPr>
              <a:pPr/>
              <a:t>10/2/2019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788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77A4471-65BA-473F-9EB3-006ABAD54879}" type="datetime1">
              <a:rPr lang="en-US" smtClean="0">
                <a:solidFill>
                  <a:prstClr val="black">
                    <a:tint val="75000"/>
                  </a:prstClr>
                </a:solidFill>
              </a:rPr>
              <a:pPr/>
              <a:t>10/2/2019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13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19E87C-5E66-40B2-AF6C-A203358B50FF}" type="datetime1">
              <a:rPr lang="en-US" smtClean="0">
                <a:solidFill>
                  <a:prstClr val="black">
                    <a:tint val="75000"/>
                  </a:prstClr>
                </a:solidFill>
              </a:rPr>
              <a:pPr/>
              <a:t>10/2/2019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9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C2291A-CB97-4434-9C48-ADF31683D7F1}" type="datetime1">
              <a:rPr lang="en-US" smtClean="0">
                <a:solidFill>
                  <a:prstClr val="black">
                    <a:tint val="75000"/>
                  </a:prstClr>
                </a:solidFill>
              </a:rPr>
              <a:pPr/>
              <a:t>10/2/2019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754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4B4075-EC04-4398-A80B-411F3772DBC7}" type="datetime1">
              <a:rPr lang="en-US" smtClean="0">
                <a:solidFill>
                  <a:prstClr val="black">
                    <a:tint val="75000"/>
                  </a:prstClr>
                </a:solidFill>
              </a:rPr>
              <a:pPr/>
              <a:t>10/2/2019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906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4D1D-A257-4673-BA74-93C30BF46918}" type="datetime1">
              <a:rPr lang="en-US" smtClean="0">
                <a:solidFill>
                  <a:prstClr val="black">
                    <a:tint val="75000"/>
                  </a:prstClr>
                </a:solidFill>
              </a:rPr>
              <a:pPr/>
              <a:t>10/2/2019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9387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17FC22-A2F2-4BF2-82A3-084F5DC63A20}" type="datetime1">
              <a:rPr lang="en-US" smtClean="0">
                <a:solidFill>
                  <a:prstClr val="black">
                    <a:tint val="75000"/>
                  </a:prstClr>
                </a:solidFill>
              </a:rPr>
              <a:pPr/>
              <a:t>10/2/2019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518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2" y="648554"/>
            <a:ext cx="7543800" cy="1450757"/>
          </a:xfrm>
        </p:spPr>
        <p:txBody>
          <a:bodyPr/>
          <a:lstStyle/>
          <a:p>
            <a:r>
              <a:rPr lang="en-US" dirty="0"/>
              <a:t>Click to edit Master title style</a:t>
            </a:r>
          </a:p>
        </p:txBody>
      </p:sp>
      <p:sp>
        <p:nvSpPr>
          <p:cNvPr id="3" name="Content Placeholder 2"/>
          <p:cNvSpPr>
            <a:spLocks noGrp="1"/>
          </p:cNvSpPr>
          <p:nvPr>
            <p:ph idx="1"/>
          </p:nvPr>
        </p:nvSpPr>
        <p:spPr>
          <a:xfrm>
            <a:off x="822961" y="220768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07103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3505DC-8F13-4A62-93F6-FE3DBA7753E2}" type="datetime1">
              <a:rPr lang="en-US" smtClean="0">
                <a:solidFill>
                  <a:prstClr val="black">
                    <a:tint val="75000"/>
                  </a:prstClr>
                </a:solidFill>
              </a:rPr>
              <a:pPr/>
              <a:t>10/2/2019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4442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BCFAA-4433-4D84-907F-96202CDCD9F6}" type="datetime1">
              <a:rPr lang="en-US" smtClean="0">
                <a:solidFill>
                  <a:prstClr val="black">
                    <a:tint val="75000"/>
                  </a:prstClr>
                </a:solidFill>
              </a:rPr>
              <a:pPr/>
              <a:t>10/2/2019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93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B1C625-FED2-4666-A68F-522BFC49A448}" type="datetime1">
              <a:rPr lang="en-US" smtClean="0">
                <a:solidFill>
                  <a:prstClr val="black">
                    <a:tint val="75000"/>
                  </a:prstClr>
                </a:solidFill>
              </a:rPr>
              <a:pPr/>
              <a:t>10/2/2019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8F03A-58E1-4ECA-9024-348A9A81A5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91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1052936"/>
            <a:ext cx="7543800" cy="3566160"/>
          </a:xfrm>
        </p:spPr>
        <p:txBody>
          <a:bodyPr anchor="b" anchorCtr="0">
            <a:normAutofit/>
          </a:bodyPr>
          <a:lstStyle>
            <a:lvl1pPr>
              <a:lnSpc>
                <a:spcPct val="85000"/>
              </a:lnSpc>
              <a:defRPr sz="8000" b="1" i="0" baseline="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747112"/>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37D19-4943-45DF-AF0F-9AFDDC4926FF}"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637384"/>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stretch>
            <a:fillRect/>
          </a:stretch>
        </p:blipFill>
        <p:spPr>
          <a:xfrm>
            <a:off x="7071360" y="99088"/>
            <a:ext cx="1295400" cy="315097"/>
          </a:xfrm>
          <a:prstGeom prst="rect">
            <a:avLst/>
          </a:prstGeom>
        </p:spPr>
      </p:pic>
      <p:sp>
        <p:nvSpPr>
          <p:cNvPr id="13" name="TextBox 12"/>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7019203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64855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20768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220768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51662A-51EF-47CD-A0C9-CF847B46E0DF}" type="datetime1">
              <a:rPr lang="en-US" smtClean="0"/>
              <a:t>10/2/2019</a:t>
            </a:fld>
            <a:endParaRPr lang="en-US" dirty="0"/>
          </a:p>
        </p:txBody>
      </p:sp>
      <p:sp>
        <p:nvSpPr>
          <p:cNvPr id="6" name="Footer Placeholder 5"/>
          <p:cNvSpPr>
            <a:spLocks noGrp="1"/>
          </p:cNvSpPr>
          <p:nvPr>
            <p:ph type="ftr" sz="quarter" idx="11"/>
          </p:nvPr>
        </p:nvSpPr>
        <p:spPr/>
        <p:txBody>
          <a:bodyPr/>
          <a:lstStyle/>
          <a:p>
            <a:r>
              <a:rPr lang="en-US"/>
              <a:t>Department of Computer Science &amp; IT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906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64855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20800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94428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220800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94428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52E753-A425-43DF-823F-2D70F6D847DC}" type="datetime1">
              <a:rPr lang="en-US" smtClean="0"/>
              <a:t>10/2/2019</a:t>
            </a:fld>
            <a:endParaRPr lang="en-US" dirty="0"/>
          </a:p>
        </p:txBody>
      </p:sp>
      <p:sp>
        <p:nvSpPr>
          <p:cNvPr id="8" name="Footer Placeholder 7"/>
          <p:cNvSpPr>
            <a:spLocks noGrp="1"/>
          </p:cNvSpPr>
          <p:nvPr>
            <p:ph type="ftr" sz="quarter" idx="11"/>
          </p:nvPr>
        </p:nvSpPr>
        <p:spPr/>
        <p:txBody>
          <a:bodyPr/>
          <a:lstStyle/>
          <a:p>
            <a:r>
              <a:rPr lang="en-US"/>
              <a:t>Department of Computer Science &amp; IT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863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D8D4D-33D8-43B7-817D-C8EFF462856F}" type="datetime1">
              <a:rPr lang="en-US" smtClean="0"/>
              <a:t>10/2/2019</a:t>
            </a:fld>
            <a:endParaRPr lang="en-US" dirty="0"/>
          </a:p>
        </p:txBody>
      </p:sp>
      <p:sp>
        <p:nvSpPr>
          <p:cNvPr id="4" name="Footer Placeholder 3"/>
          <p:cNvSpPr>
            <a:spLocks noGrp="1"/>
          </p:cNvSpPr>
          <p:nvPr>
            <p:ph type="ftr" sz="quarter" idx="11"/>
          </p:nvPr>
        </p:nvSpPr>
        <p:spPr/>
        <p:txBody>
          <a:bodyPr/>
          <a:lstStyle/>
          <a:p>
            <a:r>
              <a:rPr lang="en-US"/>
              <a:t>Department of Computer Science &amp; IT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681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9B1FA9-BE91-407B-AE07-695F5C5089C6}" type="datetime1">
              <a:rPr lang="en-US" smtClean="0"/>
              <a:t>10/2/2019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Department of Computer Science &amp; IT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Rectangle 9"/>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stretch>
            <a:fillRect/>
          </a:stretch>
        </p:blipFill>
        <p:spPr>
          <a:xfrm>
            <a:off x="7071360" y="99088"/>
            <a:ext cx="1295400" cy="315097"/>
          </a:xfrm>
          <a:prstGeom prst="rect">
            <a:avLst/>
          </a:prstGeom>
        </p:spPr>
      </p:pic>
      <p:sp>
        <p:nvSpPr>
          <p:cNvPr id="13" name="TextBox 12"/>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209625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731519"/>
            <a:ext cx="2400300" cy="2148839"/>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0E69ED1-1ABA-417B-8698-990E29FE09DD}" type="datetime1">
              <a:rPr lang="en-US" smtClean="0"/>
              <a:t>10/2/2019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Department of Computer Science &amp; IT</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
        <p:nvSpPr>
          <p:cNvPr id="10" name="Rectangle 9"/>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userDrawn="1"/>
        </p:nvPicPr>
        <p:blipFill>
          <a:blip r:embed="rId2"/>
          <a:stretch>
            <a:fillRect/>
          </a:stretch>
        </p:blipFill>
        <p:spPr>
          <a:xfrm>
            <a:off x="7071360" y="99088"/>
            <a:ext cx="1295400" cy="315097"/>
          </a:xfrm>
          <a:prstGeom prst="rect">
            <a:avLst/>
          </a:prstGeom>
        </p:spPr>
      </p:pic>
      <p:sp>
        <p:nvSpPr>
          <p:cNvPr id="13" name="TextBox 12"/>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244189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65775-D278-4E77-8C9D-92E20BB583DF}" type="datetime1">
              <a:rPr lang="en-US" smtClean="0"/>
              <a:t>10/2/2019</a:t>
            </a:fld>
            <a:endParaRPr lang="en-US" dirty="0"/>
          </a:p>
        </p:txBody>
      </p:sp>
      <p:sp>
        <p:nvSpPr>
          <p:cNvPr id="6" name="Footer Placeholder 5"/>
          <p:cNvSpPr>
            <a:spLocks noGrp="1"/>
          </p:cNvSpPr>
          <p:nvPr>
            <p:ph type="ftr" sz="quarter" idx="11"/>
          </p:nvPr>
        </p:nvSpPr>
        <p:spPr/>
        <p:txBody>
          <a:bodyPr/>
          <a:lstStyle/>
          <a:p>
            <a:r>
              <a:rPr lang="en-US"/>
              <a:t>Department of Computer Science &amp; IT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593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658079"/>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2217209"/>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C94EA42-02E0-4D16-9CA5-BCF2AA99C330}" type="datetime1">
              <a:rPr lang="en-US" smtClean="0"/>
              <a:t>10/2/2019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Department of Computer Science &amp; IT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A222B33-3C32-4195-BC8D-3D05BDD3944F}" type="slidenum">
              <a:rPr lang="en-US" smtClean="0"/>
              <a:pPr/>
              <a:t>‹#›</a:t>
            </a:fld>
            <a:endParaRPr lang="en-US" dirty="0"/>
          </a:p>
        </p:txBody>
      </p:sp>
      <p:cxnSp>
        <p:nvCxnSpPr>
          <p:cNvPr id="10" name="Straight Connector 9"/>
          <p:cNvCxnSpPr/>
          <p:nvPr/>
        </p:nvCxnSpPr>
        <p:spPr>
          <a:xfrm>
            <a:off x="895149" y="209027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 y="-13298"/>
            <a:ext cx="9144001" cy="489548"/>
          </a:xfrm>
          <a:prstGeom prst="rect">
            <a:avLst/>
          </a:prstGeom>
          <a:solidFill>
            <a:srgbClr val="2B2E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2" y="476250"/>
            <a:ext cx="9144001" cy="65999"/>
          </a:xfrm>
          <a:prstGeom prst="rect">
            <a:avLst/>
          </a:prstGeom>
          <a:solidFill>
            <a:srgbClr val="ADAFA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13"/>
          <a:stretch>
            <a:fillRect/>
          </a:stretch>
        </p:blipFill>
        <p:spPr>
          <a:xfrm>
            <a:off x="7071360" y="99088"/>
            <a:ext cx="1295400" cy="315097"/>
          </a:xfrm>
          <a:prstGeom prst="rect">
            <a:avLst/>
          </a:prstGeom>
        </p:spPr>
      </p:pic>
      <p:sp>
        <p:nvSpPr>
          <p:cNvPr id="15" name="TextBox 14"/>
          <p:cNvSpPr txBox="1"/>
          <p:nvPr userDrawn="1"/>
        </p:nvSpPr>
        <p:spPr>
          <a:xfrm>
            <a:off x="822959" y="150915"/>
            <a:ext cx="3536161" cy="276999"/>
          </a:xfrm>
          <a:prstGeom prst="rect">
            <a:avLst/>
          </a:prstGeom>
          <a:noFill/>
        </p:spPr>
        <p:txBody>
          <a:bodyPr wrap="none" rtlCol="0">
            <a:spAutoFit/>
          </a:bodyPr>
          <a:lstStyle/>
          <a:p>
            <a:r>
              <a:rPr lang="en-US" sz="1200" b="1" dirty="0">
                <a:solidFill>
                  <a:schemeClr val="bg1"/>
                </a:solidFill>
                <a:latin typeface="+mj-lt"/>
              </a:rPr>
              <a:t>Austin </a:t>
            </a:r>
            <a:r>
              <a:rPr lang="en-US" sz="1200" b="1" dirty="0" err="1">
                <a:solidFill>
                  <a:schemeClr val="bg1"/>
                </a:solidFill>
                <a:latin typeface="+mj-lt"/>
              </a:rPr>
              <a:t>Peay</a:t>
            </a:r>
            <a:r>
              <a:rPr lang="en-US" sz="1200" b="1" dirty="0">
                <a:solidFill>
                  <a:schemeClr val="bg1"/>
                </a:solidFill>
                <a:latin typeface="+mj-lt"/>
              </a:rPr>
              <a:t> State University, </a:t>
            </a:r>
            <a:r>
              <a:rPr lang="en-US" sz="1200" b="1" dirty="0">
                <a:solidFill>
                  <a:srgbClr val="AFB8BE"/>
                </a:solidFill>
                <a:latin typeface="+mj-lt"/>
              </a:rPr>
              <a:t>Tennessee, USA</a:t>
            </a:r>
          </a:p>
        </p:txBody>
      </p:sp>
    </p:spTree>
    <p:extLst>
      <p:ext uri="{BB962C8B-B14F-4D97-AF65-F5344CB8AC3E}">
        <p14:creationId xmlns:p14="http://schemas.microsoft.com/office/powerpoint/2010/main" val="3267181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Gotham bold"/>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162F44-1E3C-46AB-B47D-2D01BCC0BD98}" type="datetime1">
              <a:rPr lang="en-US" smtClean="0">
                <a:solidFill>
                  <a:prstClr val="black">
                    <a:tint val="75000"/>
                  </a:prstClr>
                </a:solidFill>
              </a:rPr>
              <a:pPr defTabSz="914400"/>
              <a:t>10/2/2019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grpSp>
        <p:nvGrpSpPr>
          <p:cNvPr id="33"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238F03A-58E1-4ECA-9024-348A9A81A53D}" type="slidenum">
              <a:rPr lang="en-US" smtClean="0">
                <a:solidFill>
                  <a:prstClr val="black">
                    <a:tint val="75000"/>
                  </a:prstClr>
                </a:solidFill>
              </a:rPr>
              <a:pPr defTabSz="914400"/>
              <a:t>‹#›</a:t>
            </a:fld>
            <a:endParaRPr lang="en-US" dirty="0">
              <a:solidFill>
                <a:prstClr val="black">
                  <a:tint val="75000"/>
                </a:prstClr>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Tree>
    <p:extLst>
      <p:ext uri="{BB962C8B-B14F-4D97-AF65-F5344CB8AC3E}">
        <p14:creationId xmlns:p14="http://schemas.microsoft.com/office/powerpoint/2010/main" val="19383856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518" y="732775"/>
            <a:ext cx="8480611" cy="1204309"/>
          </a:xfrm>
        </p:spPr>
        <p:txBody>
          <a:bodyPr>
            <a:noAutofit/>
          </a:bodyPr>
          <a:lstStyle/>
          <a:p>
            <a:pPr algn="ctr"/>
            <a:r>
              <a:rPr lang="en-US" sz="3200" dirty="0"/>
              <a:t>Multi-Interval Data Mining of At-A-Station Hydraulic Geometry to Quantify Temporal Stability</a:t>
            </a:r>
          </a:p>
        </p:txBody>
      </p:sp>
      <p:sp>
        <p:nvSpPr>
          <p:cNvPr id="3" name="Content Placeholder 2"/>
          <p:cNvSpPr>
            <a:spLocks noGrp="1"/>
          </p:cNvSpPr>
          <p:nvPr>
            <p:ph idx="1"/>
          </p:nvPr>
        </p:nvSpPr>
        <p:spPr>
          <a:xfrm>
            <a:off x="865562" y="2442410"/>
            <a:ext cx="7543801" cy="3549316"/>
          </a:xfrm>
        </p:spPr>
        <p:txBody>
          <a:bodyPr>
            <a:noAutofit/>
          </a:bodyPr>
          <a:lstStyle/>
          <a:p>
            <a:pPr algn="ctr">
              <a:spcBef>
                <a:spcPts val="600"/>
              </a:spcBef>
              <a:spcAft>
                <a:spcPts val="600"/>
              </a:spcAft>
            </a:pPr>
            <a:r>
              <a:rPr lang="en-US" sz="2400" b="1" dirty="0"/>
              <a:t>Leong Lee</a:t>
            </a:r>
          </a:p>
          <a:p>
            <a:pPr algn="ctr">
              <a:spcBef>
                <a:spcPts val="600"/>
              </a:spcBef>
              <a:spcAft>
                <a:spcPts val="600"/>
              </a:spcAft>
            </a:pPr>
            <a:r>
              <a:rPr lang="en-US" sz="2400" dirty="0"/>
              <a:t>Department of Computer Science</a:t>
            </a:r>
          </a:p>
          <a:p>
            <a:pPr algn="ctr">
              <a:spcBef>
                <a:spcPts val="600"/>
              </a:spcBef>
              <a:spcAft>
                <a:spcPts val="600"/>
              </a:spcAft>
            </a:pPr>
            <a:r>
              <a:rPr lang="en-US" sz="2400" b="1" dirty="0"/>
              <a:t>Mark Lees</a:t>
            </a:r>
          </a:p>
          <a:p>
            <a:pPr algn="ctr">
              <a:spcBef>
                <a:spcPts val="600"/>
              </a:spcBef>
              <a:spcAft>
                <a:spcPts val="600"/>
              </a:spcAft>
            </a:pPr>
            <a:r>
              <a:rPr lang="en-US" sz="2400" b="1" dirty="0"/>
              <a:t>Gregory S. Ridenour</a:t>
            </a:r>
          </a:p>
          <a:p>
            <a:pPr algn="ctr">
              <a:spcBef>
                <a:spcPts val="600"/>
              </a:spcBef>
              <a:spcAft>
                <a:spcPts val="600"/>
              </a:spcAft>
            </a:pPr>
            <a:r>
              <a:rPr lang="en-US" sz="2400" dirty="0"/>
              <a:t>Department of Geosciences</a:t>
            </a:r>
          </a:p>
          <a:p>
            <a:pPr algn="ctr">
              <a:spcBef>
                <a:spcPts val="600"/>
              </a:spcBef>
              <a:spcAft>
                <a:spcPts val="600"/>
              </a:spcAft>
            </a:pPr>
            <a:r>
              <a:rPr lang="en-US" sz="2400" dirty="0"/>
              <a:t>Austin </a:t>
            </a:r>
            <a:r>
              <a:rPr lang="en-US" sz="2400" dirty="0" err="1"/>
              <a:t>Peay</a:t>
            </a:r>
            <a:r>
              <a:rPr lang="en-US" sz="2400" dirty="0"/>
              <a:t> State University</a:t>
            </a:r>
          </a:p>
          <a:p>
            <a:pPr algn="ctr">
              <a:spcBef>
                <a:spcPts val="600"/>
              </a:spcBef>
              <a:spcAft>
                <a:spcPts val="600"/>
              </a:spcAft>
            </a:pPr>
            <a:r>
              <a:rPr lang="en-US" sz="2400" dirty="0"/>
              <a:t>Clarksville, Tennessee, USA</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a:t>
            </a:fld>
            <a:endParaRPr lang="en-US" dirty="0"/>
          </a:p>
        </p:txBody>
      </p:sp>
    </p:spTree>
    <p:extLst>
      <p:ext uri="{BB962C8B-B14F-4D97-AF65-F5344CB8AC3E}">
        <p14:creationId xmlns:p14="http://schemas.microsoft.com/office/powerpoint/2010/main" val="153406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Diagram (</a:t>
            </a:r>
            <a:r>
              <a:rPr lang="en-US" i="1" dirty="0"/>
              <a:t>b-f-m</a:t>
            </a:r>
            <a:r>
              <a:rPr lang="en-US" dirty="0"/>
              <a:t> diagram) and Channel Types</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pic>
        <p:nvPicPr>
          <p:cNvPr id="9" name="Content Placeholder 8">
            <a:extLst>
              <a:ext uri="{FF2B5EF4-FFF2-40B4-BE49-F238E27FC236}">
                <a16:creationId xmlns:a16="http://schemas.microsoft.com/office/drawing/2014/main" id="{168D2806-9996-445D-B837-0C34FC2B536D}"/>
              </a:ext>
            </a:extLst>
          </p:cNvPr>
          <p:cNvPicPr>
            <a:picLocks noGrp="1" noChangeAspect="1"/>
          </p:cNvPicPr>
          <p:nvPr>
            <p:ph idx="1"/>
          </p:nvPr>
        </p:nvPicPr>
        <p:blipFill>
          <a:blip r:embed="rId2"/>
          <a:stretch>
            <a:fillRect/>
          </a:stretch>
        </p:blipFill>
        <p:spPr>
          <a:xfrm>
            <a:off x="822961" y="2236301"/>
            <a:ext cx="4546758" cy="4022725"/>
          </a:xfrm>
          <a:prstGeom prst="rect">
            <a:avLst/>
          </a:prstGeom>
        </p:spPr>
      </p:pic>
      <p:sp>
        <p:nvSpPr>
          <p:cNvPr id="10" name="Rectangle 9">
            <a:extLst>
              <a:ext uri="{FF2B5EF4-FFF2-40B4-BE49-F238E27FC236}">
                <a16:creationId xmlns:a16="http://schemas.microsoft.com/office/drawing/2014/main" id="{0BC281C6-0348-4EDE-9F38-09999A1B76FA}"/>
              </a:ext>
            </a:extLst>
          </p:cNvPr>
          <p:cNvSpPr/>
          <p:nvPr/>
        </p:nvSpPr>
        <p:spPr>
          <a:xfrm>
            <a:off x="5257801" y="2322561"/>
            <a:ext cx="3108962" cy="954107"/>
          </a:xfrm>
          <a:prstGeom prst="rect">
            <a:avLst/>
          </a:prstGeom>
        </p:spPr>
        <p:txBody>
          <a:bodyPr wrap="square">
            <a:spAutoFit/>
          </a:bodyPr>
          <a:lstStyle/>
          <a:p>
            <a:r>
              <a:rPr lang="en-US" sz="2800" dirty="0"/>
              <a:t>A barycentric plot, 3 variables sum to 1.</a:t>
            </a:r>
          </a:p>
        </p:txBody>
      </p:sp>
    </p:spTree>
    <p:extLst>
      <p:ext uri="{BB962C8B-B14F-4D97-AF65-F5344CB8AC3E}">
        <p14:creationId xmlns:p14="http://schemas.microsoft.com/office/powerpoint/2010/main" val="356143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Diagram (</a:t>
            </a:r>
            <a:r>
              <a:rPr lang="en-US" i="1" dirty="0"/>
              <a:t>b-f-m</a:t>
            </a:r>
            <a:r>
              <a:rPr lang="en-US" dirty="0"/>
              <a:t> diagram) and Channel Types</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dirty="0"/>
          </a:p>
        </p:txBody>
      </p:sp>
      <p:sp>
        <p:nvSpPr>
          <p:cNvPr id="10" name="Rectangle 9">
            <a:extLst>
              <a:ext uri="{FF2B5EF4-FFF2-40B4-BE49-F238E27FC236}">
                <a16:creationId xmlns:a16="http://schemas.microsoft.com/office/drawing/2014/main" id="{0BC281C6-0348-4EDE-9F38-09999A1B76FA}"/>
              </a:ext>
            </a:extLst>
          </p:cNvPr>
          <p:cNvSpPr/>
          <p:nvPr/>
        </p:nvSpPr>
        <p:spPr>
          <a:xfrm>
            <a:off x="5630779" y="2322561"/>
            <a:ext cx="2735984" cy="3785652"/>
          </a:xfrm>
          <a:prstGeom prst="rect">
            <a:avLst/>
          </a:prstGeom>
        </p:spPr>
        <p:txBody>
          <a:bodyPr wrap="square">
            <a:spAutoFit/>
          </a:bodyPr>
          <a:lstStyle/>
          <a:p>
            <a:r>
              <a:rPr lang="en-US" sz="2400" dirty="0"/>
              <a:t>Rhodes Classification of Hydraulic Geometry.</a:t>
            </a:r>
          </a:p>
          <a:p>
            <a:endParaRPr lang="en-US" sz="2400" dirty="0"/>
          </a:p>
          <a:p>
            <a:r>
              <a:rPr lang="en-US" sz="2400" dirty="0"/>
              <a:t>Five hydrologically significant lines differentiate the ternary diagram into 10 fields (channel types).</a:t>
            </a:r>
          </a:p>
        </p:txBody>
      </p:sp>
      <p:graphicFrame>
        <p:nvGraphicFramePr>
          <p:cNvPr id="11" name="Table 10">
            <a:extLst>
              <a:ext uri="{FF2B5EF4-FFF2-40B4-BE49-F238E27FC236}">
                <a16:creationId xmlns:a16="http://schemas.microsoft.com/office/drawing/2014/main" id="{61DB5FA5-9115-474F-A6BE-8FECE791C7F8}"/>
              </a:ext>
            </a:extLst>
          </p:cNvPr>
          <p:cNvGraphicFramePr>
            <a:graphicFrameLocks noGrp="1"/>
          </p:cNvGraphicFramePr>
          <p:nvPr>
            <p:extLst>
              <p:ext uri="{D42A27DB-BD31-4B8C-83A1-F6EECF244321}">
                <p14:modId xmlns:p14="http://schemas.microsoft.com/office/powerpoint/2010/main" val="145423024"/>
              </p:ext>
            </p:extLst>
          </p:nvPr>
        </p:nvGraphicFramePr>
        <p:xfrm>
          <a:off x="822961" y="2159469"/>
          <a:ext cx="4495799" cy="4137879"/>
        </p:xfrm>
        <a:graphic>
          <a:graphicData uri="http://schemas.openxmlformats.org/drawingml/2006/table">
            <a:tbl>
              <a:tblPr firstRow="1">
                <a:tableStyleId>{5C22544A-7EE6-4342-B048-85BDC9FD1C3A}</a:tableStyleId>
              </a:tblPr>
              <a:tblGrid>
                <a:gridCol w="1169278">
                  <a:extLst>
                    <a:ext uri="{9D8B030D-6E8A-4147-A177-3AD203B41FA5}">
                      <a16:colId xmlns:a16="http://schemas.microsoft.com/office/drawing/2014/main" val="20000"/>
                    </a:ext>
                  </a:extLst>
                </a:gridCol>
                <a:gridCol w="3326521">
                  <a:extLst>
                    <a:ext uri="{9D8B030D-6E8A-4147-A177-3AD203B41FA5}">
                      <a16:colId xmlns:a16="http://schemas.microsoft.com/office/drawing/2014/main" val="20001"/>
                    </a:ext>
                  </a:extLst>
                </a:gridCol>
              </a:tblGrid>
              <a:tr h="684539">
                <a:tc>
                  <a:txBody>
                    <a:bodyPr/>
                    <a:lstStyle/>
                    <a:p>
                      <a:pPr marL="0" marR="0" algn="ctr">
                        <a:spcBef>
                          <a:spcPts val="0"/>
                        </a:spcBef>
                        <a:spcAft>
                          <a:spcPts val="0"/>
                        </a:spcAft>
                      </a:pPr>
                      <a:r>
                        <a:rPr lang="en-US" sz="1800" b="1" dirty="0">
                          <a:effectLst/>
                        </a:rPr>
                        <a:t>Channel Type</a:t>
                      </a:r>
                      <a:endParaRPr lang="en-US" sz="1800" b="1"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b="1" dirty="0">
                          <a:effectLst/>
                        </a:rPr>
                        <a:t>Criteria</a:t>
                      </a:r>
                      <a:endParaRPr lang="en-US" sz="1800" b="1"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0"/>
                  </a:ext>
                </a:extLst>
              </a:tr>
              <a:tr h="345334">
                <a:tc>
                  <a:txBody>
                    <a:bodyPr/>
                    <a:lstStyle/>
                    <a:p>
                      <a:pPr marL="0" marR="0" algn="ctr">
                        <a:spcBef>
                          <a:spcPts val="0"/>
                        </a:spcBef>
                        <a:spcAft>
                          <a:spcPts val="0"/>
                        </a:spcAft>
                      </a:pPr>
                      <a:r>
                        <a:rPr lang="en-US" sz="1800" dirty="0">
                          <a:effectLst/>
                        </a:rPr>
                        <a:t>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b + f &lt; m AND b &gt;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1"/>
                  </a:ext>
                </a:extLst>
              </a:tr>
              <a:tr h="345334">
                <a:tc>
                  <a:txBody>
                    <a:bodyPr/>
                    <a:lstStyle/>
                    <a:p>
                      <a:pPr marL="0" marR="0" algn="ctr">
                        <a:spcBef>
                          <a:spcPts val="0"/>
                        </a:spcBef>
                        <a:spcAft>
                          <a:spcPts val="0"/>
                        </a:spcAft>
                      </a:pPr>
                      <a:r>
                        <a:rPr lang="en-US" sz="1800" dirty="0">
                          <a:effectLst/>
                        </a:rPr>
                        <a:t>II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b + f &lt; m AND b &lt;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2"/>
                  </a:ext>
                </a:extLst>
              </a:tr>
              <a:tr h="345334">
                <a:tc>
                  <a:txBody>
                    <a:bodyPr/>
                    <a:lstStyle/>
                    <a:p>
                      <a:pPr marL="0" marR="0" algn="ctr">
                        <a:spcBef>
                          <a:spcPts val="0"/>
                        </a:spcBef>
                        <a:spcAft>
                          <a:spcPts val="0"/>
                        </a:spcAft>
                      </a:pPr>
                      <a:r>
                        <a:rPr lang="en-US" sz="1800" dirty="0">
                          <a:effectLst/>
                        </a:rPr>
                        <a:t>III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b + f &gt; m AND b &gt; f AND m &gt;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3"/>
                  </a:ext>
                </a:extLst>
              </a:tr>
              <a:tr h="345334">
                <a:tc>
                  <a:txBody>
                    <a:bodyPr/>
                    <a:lstStyle/>
                    <a:p>
                      <a:pPr marL="0" marR="0" algn="ctr">
                        <a:spcBef>
                          <a:spcPts val="0"/>
                        </a:spcBef>
                        <a:spcAft>
                          <a:spcPts val="0"/>
                        </a:spcAft>
                      </a:pPr>
                      <a:r>
                        <a:rPr lang="en-US" sz="1800" dirty="0">
                          <a:effectLst/>
                        </a:rPr>
                        <a:t>IV</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b + f &gt; m AND b &lt; f AND m &gt;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4"/>
                  </a:ext>
                </a:extLst>
              </a:tr>
              <a:tr h="345334">
                <a:tc>
                  <a:txBody>
                    <a:bodyPr/>
                    <a:lstStyle/>
                    <a:p>
                      <a:pPr marL="0" marR="0" algn="ctr">
                        <a:spcBef>
                          <a:spcPts val="0"/>
                        </a:spcBef>
                        <a:spcAft>
                          <a:spcPts val="0"/>
                        </a:spcAft>
                      </a:pPr>
                      <a:r>
                        <a:rPr lang="en-US" sz="1800" dirty="0">
                          <a:effectLst/>
                        </a:rPr>
                        <a:t>V</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f &gt; m AND b &gt; f AND m/f &gt; 2/3</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5"/>
                  </a:ext>
                </a:extLst>
              </a:tr>
              <a:tr h="345334">
                <a:tc>
                  <a:txBody>
                    <a:bodyPr/>
                    <a:lstStyle/>
                    <a:p>
                      <a:pPr marL="0" marR="0" algn="ctr">
                        <a:spcBef>
                          <a:spcPts val="0"/>
                        </a:spcBef>
                        <a:spcAft>
                          <a:spcPts val="0"/>
                        </a:spcAft>
                      </a:pPr>
                      <a:r>
                        <a:rPr lang="en-US" sz="1800" dirty="0">
                          <a:effectLst/>
                        </a:rPr>
                        <a:t>VI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f &gt; m AND b &lt; f AND m/f &gt; 2/3</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6"/>
                  </a:ext>
                </a:extLst>
              </a:tr>
              <a:tr h="345334">
                <a:tc>
                  <a:txBody>
                    <a:bodyPr/>
                    <a:lstStyle/>
                    <a:p>
                      <a:pPr marL="0" marR="0" algn="ctr">
                        <a:spcBef>
                          <a:spcPts val="0"/>
                        </a:spcBef>
                        <a:spcAft>
                          <a:spcPts val="0"/>
                        </a:spcAft>
                      </a:pPr>
                      <a:r>
                        <a:rPr lang="en-US" sz="1800" dirty="0">
                          <a:effectLst/>
                        </a:rPr>
                        <a:t>VII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m &gt; f/2 AND b &gt; f AND m/f &lt; 2/3</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7"/>
                  </a:ext>
                </a:extLst>
              </a:tr>
              <a:tr h="345334">
                <a:tc>
                  <a:txBody>
                    <a:bodyPr/>
                    <a:lstStyle/>
                    <a:p>
                      <a:pPr marL="0" marR="0" algn="ctr">
                        <a:spcBef>
                          <a:spcPts val="0"/>
                        </a:spcBef>
                        <a:spcAft>
                          <a:spcPts val="0"/>
                        </a:spcAft>
                      </a:pPr>
                      <a:r>
                        <a:rPr lang="en-US" sz="1800" dirty="0">
                          <a:effectLst/>
                        </a:rPr>
                        <a:t>VIII</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m &gt; f/2 AND b &lt; f AND m/f &lt; 2/3</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8"/>
                  </a:ext>
                </a:extLst>
              </a:tr>
              <a:tr h="345334">
                <a:tc>
                  <a:txBody>
                    <a:bodyPr/>
                    <a:lstStyle/>
                    <a:p>
                      <a:pPr marL="0" marR="0" algn="ctr">
                        <a:spcBef>
                          <a:spcPts val="0"/>
                        </a:spcBef>
                        <a:spcAft>
                          <a:spcPts val="0"/>
                        </a:spcAft>
                      </a:pPr>
                      <a:r>
                        <a:rPr lang="en-US" sz="1800" dirty="0">
                          <a:effectLst/>
                        </a:rPr>
                        <a:t>IX</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m &lt; f/2 AND b &gt;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09"/>
                  </a:ext>
                </a:extLst>
              </a:tr>
              <a:tr h="345334">
                <a:tc>
                  <a:txBody>
                    <a:bodyPr/>
                    <a:lstStyle/>
                    <a:p>
                      <a:pPr marL="0" marR="0" algn="ctr">
                        <a:spcBef>
                          <a:spcPts val="0"/>
                        </a:spcBef>
                        <a:spcAft>
                          <a:spcPts val="0"/>
                        </a:spcAft>
                      </a:pPr>
                      <a:r>
                        <a:rPr lang="en-US" sz="1800" dirty="0">
                          <a:effectLst/>
                        </a:rPr>
                        <a:t>X</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tc>
                  <a:txBody>
                    <a:bodyPr/>
                    <a:lstStyle/>
                    <a:p>
                      <a:pPr marL="0" marR="0" algn="ctr">
                        <a:spcBef>
                          <a:spcPts val="0"/>
                        </a:spcBef>
                        <a:spcAft>
                          <a:spcPts val="0"/>
                        </a:spcAft>
                      </a:pPr>
                      <a:r>
                        <a:rPr lang="en-US" sz="1800" dirty="0">
                          <a:effectLst/>
                        </a:rPr>
                        <a:t>m &lt; f/2 AND b &lt; f</a:t>
                      </a:r>
                      <a:endParaRPr lang="en-US" sz="1800" dirty="0">
                        <a:effectLst/>
                        <a:latin typeface="Times New Roman" panose="02020603050405020304" pitchFamily="18" charset="0"/>
                        <a:ea typeface="SimSun" panose="02010600030101010101" pitchFamily="2" charset="-122"/>
                      </a:endParaRPr>
                    </a:p>
                  </a:txBody>
                  <a:tcPr marL="141812" marR="141812"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5204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Diagram (</a:t>
            </a:r>
            <a:r>
              <a:rPr lang="en-US" i="1" dirty="0"/>
              <a:t>b-f-m</a:t>
            </a:r>
            <a:r>
              <a:rPr lang="en-US" dirty="0"/>
              <a:t> diagram) and Channel Types</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dirty="0"/>
          </a:p>
        </p:txBody>
      </p:sp>
      <p:sp>
        <p:nvSpPr>
          <p:cNvPr id="3" name="Rectangle 2">
            <a:extLst>
              <a:ext uri="{FF2B5EF4-FFF2-40B4-BE49-F238E27FC236}">
                <a16:creationId xmlns:a16="http://schemas.microsoft.com/office/drawing/2014/main" id="{7F41F4A7-39AC-49BA-A1E3-A4A8E9AF475C}"/>
              </a:ext>
            </a:extLst>
          </p:cNvPr>
          <p:cNvSpPr/>
          <p:nvPr/>
        </p:nvSpPr>
        <p:spPr>
          <a:xfrm>
            <a:off x="649705" y="2118033"/>
            <a:ext cx="8061158" cy="4247317"/>
          </a:xfrm>
          <a:prstGeom prst="rect">
            <a:avLst/>
          </a:prstGeom>
        </p:spPr>
        <p:txBody>
          <a:bodyPr wrap="square">
            <a:spAutoFit/>
          </a:bodyPr>
          <a:lstStyle/>
          <a:p>
            <a:r>
              <a:rPr lang="en-US" dirty="0"/>
              <a:t>The </a:t>
            </a:r>
            <a:r>
              <a:rPr lang="en-US" b="1" dirty="0"/>
              <a:t>first line </a:t>
            </a:r>
            <a:r>
              <a:rPr lang="en-US" dirty="0"/>
              <a:t>is </a:t>
            </a:r>
            <a:r>
              <a:rPr lang="en-US" b="1" i="1" dirty="0"/>
              <a:t>f</a:t>
            </a:r>
            <a:r>
              <a:rPr lang="en-US" b="1" dirty="0"/>
              <a:t> = </a:t>
            </a:r>
            <a:r>
              <a:rPr lang="en-US" b="1" i="1" dirty="0"/>
              <a:t>b</a:t>
            </a:r>
            <a:r>
              <a:rPr lang="en-US" dirty="0"/>
              <a:t>.  If a point plots to the </a:t>
            </a:r>
            <a:r>
              <a:rPr lang="en-US" b="1" dirty="0"/>
              <a:t>left</a:t>
            </a:r>
            <a:r>
              <a:rPr lang="en-US" dirty="0"/>
              <a:t> of the line (</a:t>
            </a:r>
            <a:r>
              <a:rPr lang="en-US" i="1" dirty="0"/>
              <a:t>b</a:t>
            </a:r>
            <a:r>
              <a:rPr lang="en-US" dirty="0"/>
              <a:t> &gt; </a:t>
            </a:r>
            <a:r>
              <a:rPr lang="en-US" i="1" dirty="0"/>
              <a:t>f</a:t>
            </a:r>
            <a:r>
              <a:rPr lang="en-US" dirty="0"/>
              <a:t>), the width-depth ratio </a:t>
            </a:r>
            <a:r>
              <a:rPr lang="en-US" b="1" dirty="0"/>
              <a:t>(</a:t>
            </a:r>
            <a:r>
              <a:rPr lang="en-US" b="1" i="1" dirty="0"/>
              <a:t>w</a:t>
            </a:r>
            <a:r>
              <a:rPr lang="en-US" b="1" dirty="0"/>
              <a:t>/</a:t>
            </a:r>
            <a:r>
              <a:rPr lang="en-US" b="1" i="1" dirty="0"/>
              <a:t>d</a:t>
            </a:r>
            <a:r>
              <a:rPr lang="en-US" b="1" dirty="0"/>
              <a:t>) increases </a:t>
            </a:r>
            <a:r>
              <a:rPr lang="en-US" dirty="0"/>
              <a:t>with </a:t>
            </a:r>
            <a:r>
              <a:rPr lang="en-US" b="1" dirty="0"/>
              <a:t>increasing discharge</a:t>
            </a:r>
            <a:r>
              <a:rPr lang="en-US" dirty="0"/>
              <a:t>; to the </a:t>
            </a:r>
            <a:r>
              <a:rPr lang="en-US" b="1" dirty="0"/>
              <a:t>right</a:t>
            </a:r>
            <a:r>
              <a:rPr lang="en-US" dirty="0"/>
              <a:t> of the line (</a:t>
            </a:r>
            <a:r>
              <a:rPr lang="en-US" i="1" dirty="0"/>
              <a:t>b</a:t>
            </a:r>
            <a:r>
              <a:rPr lang="en-US" dirty="0"/>
              <a:t> &lt; </a:t>
            </a:r>
            <a:r>
              <a:rPr lang="en-US" i="1" dirty="0"/>
              <a:t>f</a:t>
            </a:r>
            <a:r>
              <a:rPr lang="en-US" dirty="0"/>
              <a:t>) the ratio would </a:t>
            </a:r>
            <a:r>
              <a:rPr lang="en-US" b="1" dirty="0"/>
              <a:t>decrease</a:t>
            </a:r>
            <a:r>
              <a:rPr lang="en-US" dirty="0"/>
              <a:t>.</a:t>
            </a:r>
          </a:p>
          <a:p>
            <a:r>
              <a:rPr lang="en-US" dirty="0"/>
              <a:t>The second line is </a:t>
            </a:r>
            <a:r>
              <a:rPr lang="en-US" i="1" dirty="0"/>
              <a:t>m</a:t>
            </a:r>
            <a:r>
              <a:rPr lang="en-US" dirty="0"/>
              <a:t> = </a:t>
            </a:r>
            <a:r>
              <a:rPr lang="en-US" i="1" dirty="0"/>
              <a:t>f</a:t>
            </a:r>
            <a:r>
              <a:rPr lang="en-US" dirty="0"/>
              <a:t>.  If a point plots above the line (</a:t>
            </a:r>
            <a:r>
              <a:rPr lang="en-US" i="1" dirty="0"/>
              <a:t>m</a:t>
            </a:r>
            <a:r>
              <a:rPr lang="en-US" dirty="0"/>
              <a:t> &gt; </a:t>
            </a:r>
            <a:r>
              <a:rPr lang="en-US" i="1" dirty="0"/>
              <a:t>f</a:t>
            </a:r>
            <a:r>
              <a:rPr lang="en-US" dirty="0"/>
              <a:t>), competence (the largest particle size a stream can transport) should increase with increasing discharge; below the line competence should decrease.</a:t>
            </a:r>
          </a:p>
          <a:p>
            <a:r>
              <a:rPr lang="en-US" dirty="0"/>
              <a:t>The third line is </a:t>
            </a:r>
            <a:r>
              <a:rPr lang="en-US" i="1" dirty="0"/>
              <a:t>m</a:t>
            </a:r>
            <a:r>
              <a:rPr lang="en-US" dirty="0"/>
              <a:t> = </a:t>
            </a:r>
            <a:r>
              <a:rPr lang="en-US" i="1" dirty="0"/>
              <a:t>f </a:t>
            </a:r>
            <a:r>
              <a:rPr lang="en-US" dirty="0"/>
              <a:t>/</a:t>
            </a:r>
            <a:r>
              <a:rPr lang="en-US" i="1" dirty="0"/>
              <a:t>2</a:t>
            </a:r>
            <a:r>
              <a:rPr lang="en-US" dirty="0"/>
              <a:t>.  If a point plots above the line (</a:t>
            </a:r>
            <a:r>
              <a:rPr lang="en-US" i="1" dirty="0"/>
              <a:t>m</a:t>
            </a:r>
            <a:r>
              <a:rPr lang="en-US" dirty="0"/>
              <a:t> &gt; </a:t>
            </a:r>
            <a:r>
              <a:rPr lang="en-US" i="1" dirty="0"/>
              <a:t>f</a:t>
            </a:r>
            <a:r>
              <a:rPr lang="en-US" dirty="0"/>
              <a:t>/</a:t>
            </a:r>
            <a:r>
              <a:rPr lang="en-US" i="1" dirty="0"/>
              <a:t>2</a:t>
            </a:r>
            <a:r>
              <a:rPr lang="en-US" dirty="0"/>
              <a:t>), the Froude number (which differentiates supercritical and subcritical flow) increases with increasing discharge; below the line the Froude number decreases.</a:t>
            </a:r>
          </a:p>
          <a:p>
            <a:r>
              <a:rPr lang="en-US" dirty="0"/>
              <a:t>The fourth line is </a:t>
            </a:r>
            <a:r>
              <a:rPr lang="en-US" i="1" dirty="0"/>
              <a:t>m</a:t>
            </a:r>
            <a:r>
              <a:rPr lang="en-US" dirty="0"/>
              <a:t> = </a:t>
            </a:r>
            <a:r>
              <a:rPr lang="en-US" i="1" dirty="0" err="1"/>
              <a:t>b+f</a:t>
            </a:r>
            <a:r>
              <a:rPr lang="en-US" dirty="0"/>
              <a:t>.  If a point plots above the line (</a:t>
            </a:r>
            <a:r>
              <a:rPr lang="en-US" i="1" dirty="0"/>
              <a:t>m</a:t>
            </a:r>
            <a:r>
              <a:rPr lang="en-US" dirty="0"/>
              <a:t> &gt; </a:t>
            </a:r>
            <a:r>
              <a:rPr lang="en-US" i="1" dirty="0" err="1"/>
              <a:t>b+f</a:t>
            </a:r>
            <a:r>
              <a:rPr lang="en-US" dirty="0"/>
              <a:t>), velocity increases more rapidly than cross-sectional area with increasing discharge; below the line it decreases.</a:t>
            </a:r>
          </a:p>
          <a:p>
            <a:r>
              <a:rPr lang="en-US" dirty="0"/>
              <a:t>The fifth line is </a:t>
            </a:r>
            <a:r>
              <a:rPr lang="en-US" i="1" dirty="0"/>
              <a:t>m</a:t>
            </a:r>
            <a:r>
              <a:rPr lang="en-US" dirty="0"/>
              <a:t>/</a:t>
            </a:r>
            <a:r>
              <a:rPr lang="en-US" i="1" dirty="0"/>
              <a:t>f</a:t>
            </a:r>
            <a:r>
              <a:rPr lang="en-US" dirty="0"/>
              <a:t> = 2/3, which is related to the Manning equation.  If a point plots above the line (</a:t>
            </a:r>
            <a:r>
              <a:rPr lang="en-US" i="1" dirty="0"/>
              <a:t>m</a:t>
            </a:r>
            <a:r>
              <a:rPr lang="en-US" dirty="0"/>
              <a:t> &gt; (2/3)</a:t>
            </a:r>
            <a:r>
              <a:rPr lang="en-US" i="1" dirty="0"/>
              <a:t> f</a:t>
            </a:r>
            <a:r>
              <a:rPr lang="en-US" dirty="0"/>
              <a:t>), the ratio of the square root of slope (</a:t>
            </a:r>
            <a:r>
              <a:rPr lang="en-US" i="1" dirty="0"/>
              <a:t>s</a:t>
            </a:r>
            <a:r>
              <a:rPr lang="en-US" dirty="0"/>
              <a:t>) to the roughness coefficient (</a:t>
            </a:r>
            <a:r>
              <a:rPr lang="en-US" i="1" dirty="0"/>
              <a:t>s</a:t>
            </a:r>
            <a:r>
              <a:rPr lang="en-US" baseline="30000" dirty="0"/>
              <a:t>½</a:t>
            </a:r>
            <a:r>
              <a:rPr lang="en-US" dirty="0"/>
              <a:t>/</a:t>
            </a:r>
            <a:r>
              <a:rPr lang="en-US" i="1" dirty="0"/>
              <a:t>n</a:t>
            </a:r>
            <a:r>
              <a:rPr lang="en-US" dirty="0"/>
              <a:t>) increases with increasing discharge; below the line it decreases.</a:t>
            </a:r>
          </a:p>
        </p:txBody>
      </p:sp>
    </p:spTree>
    <p:extLst>
      <p:ext uri="{BB962C8B-B14F-4D97-AF65-F5344CB8AC3E}">
        <p14:creationId xmlns:p14="http://schemas.microsoft.com/office/powerpoint/2010/main" val="428035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Landform Equilibrium and Stability</a:t>
            </a:r>
          </a:p>
        </p:txBody>
      </p:sp>
      <p:sp>
        <p:nvSpPr>
          <p:cNvPr id="3" name="Content Placeholder 2"/>
          <p:cNvSpPr>
            <a:spLocks noGrp="1"/>
          </p:cNvSpPr>
          <p:nvPr>
            <p:ph idx="1"/>
          </p:nvPr>
        </p:nvSpPr>
        <p:spPr/>
        <p:txBody>
          <a:bodyPr>
            <a:normAutofit/>
          </a:bodyPr>
          <a:lstStyle/>
          <a:p>
            <a:pPr algn="just"/>
            <a:r>
              <a:rPr lang="en-US" sz="2800" dirty="0"/>
              <a:t>Landforms adjust, or self-regulate, in response to available energy and mass input.</a:t>
            </a:r>
          </a:p>
          <a:p>
            <a:pPr algn="just"/>
            <a:r>
              <a:rPr lang="en-US" sz="2800" dirty="0"/>
              <a:t>Equilibrium state can be perceived as changes in the state of a system as a function of time (Fig. 1).</a:t>
            </a:r>
          </a:p>
          <a:p>
            <a:pPr algn="just"/>
            <a:r>
              <a:rPr lang="en-US" sz="2800" dirty="0"/>
              <a:t>As shown in Fig. 2, equilibria can also be classified as (a) stable, (b) metastable, and (c) unstable.</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223408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Landform Equilibrium and Stability</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14</a:t>
            </a:fld>
            <a:endParaRPr lang="en-US" dirty="0"/>
          </a:p>
        </p:txBody>
      </p:sp>
      <p:sp>
        <p:nvSpPr>
          <p:cNvPr id="8" name="Content Placeholder 7">
            <a:extLst>
              <a:ext uri="{FF2B5EF4-FFF2-40B4-BE49-F238E27FC236}">
                <a16:creationId xmlns:a16="http://schemas.microsoft.com/office/drawing/2014/main" id="{714B1576-A2F9-4173-8F70-211940D1819C}"/>
              </a:ext>
            </a:extLst>
          </p:cNvPr>
          <p:cNvSpPr>
            <a:spLocks noGrp="1"/>
          </p:cNvSpPr>
          <p:nvPr>
            <p:ph idx="1"/>
          </p:nvPr>
        </p:nvSpPr>
        <p:spPr>
          <a:xfrm>
            <a:off x="822961" y="4993104"/>
            <a:ext cx="7543801" cy="1216342"/>
          </a:xfrm>
        </p:spPr>
        <p:txBody>
          <a:bodyPr>
            <a:normAutofit fontScale="85000" lnSpcReduction="10000"/>
          </a:bodyPr>
          <a:lstStyle/>
          <a:p>
            <a:r>
              <a:rPr lang="en-US" sz="2800" dirty="0"/>
              <a:t>Static state equilibrium: fluctuation about a constant mean</a:t>
            </a:r>
          </a:p>
          <a:p>
            <a:r>
              <a:rPr lang="en-US" sz="2800" dirty="0"/>
              <a:t>Dynamic equilibrium: fluctuation about a moving average, or trend line</a:t>
            </a:r>
          </a:p>
        </p:txBody>
      </p:sp>
      <p:pic>
        <p:nvPicPr>
          <p:cNvPr id="9" name="Picture 8" descr="equilibrium">
            <a:extLst>
              <a:ext uri="{FF2B5EF4-FFF2-40B4-BE49-F238E27FC236}">
                <a16:creationId xmlns:a16="http://schemas.microsoft.com/office/drawing/2014/main" id="{1DEFF3A6-8C2B-463F-AF04-34BF3FF8F7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0496" y="2222110"/>
            <a:ext cx="7297948" cy="2656900"/>
          </a:xfrm>
          <a:prstGeom prst="rect">
            <a:avLst/>
          </a:prstGeom>
          <a:noFill/>
          <a:ln>
            <a:noFill/>
          </a:ln>
        </p:spPr>
      </p:pic>
    </p:spTree>
    <p:extLst>
      <p:ext uri="{BB962C8B-B14F-4D97-AF65-F5344CB8AC3E}">
        <p14:creationId xmlns:p14="http://schemas.microsoft.com/office/powerpoint/2010/main" val="212269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Landform Equilibrium and Stability</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15</a:t>
            </a:fld>
            <a:endParaRPr lang="en-US" dirty="0"/>
          </a:p>
        </p:txBody>
      </p:sp>
      <p:sp>
        <p:nvSpPr>
          <p:cNvPr id="8" name="Content Placeholder 7">
            <a:extLst>
              <a:ext uri="{FF2B5EF4-FFF2-40B4-BE49-F238E27FC236}">
                <a16:creationId xmlns:a16="http://schemas.microsoft.com/office/drawing/2014/main" id="{714B1576-A2F9-4173-8F70-211940D1819C}"/>
              </a:ext>
            </a:extLst>
          </p:cNvPr>
          <p:cNvSpPr>
            <a:spLocks noGrp="1"/>
          </p:cNvSpPr>
          <p:nvPr>
            <p:ph idx="1"/>
          </p:nvPr>
        </p:nvSpPr>
        <p:spPr>
          <a:xfrm>
            <a:off x="822961" y="4993104"/>
            <a:ext cx="7543801" cy="1216342"/>
          </a:xfrm>
        </p:spPr>
        <p:txBody>
          <a:bodyPr>
            <a:normAutofit/>
          </a:bodyPr>
          <a:lstStyle/>
          <a:p>
            <a:r>
              <a:rPr lang="en-US" sz="2800" dirty="0"/>
              <a:t>Position of the ball represents a system state, i.e. a particular set of (b, f, m) values.</a:t>
            </a:r>
          </a:p>
        </p:txBody>
      </p:sp>
      <p:pic>
        <p:nvPicPr>
          <p:cNvPr id="10" name="Picture 9" descr="https://ars.els-cdn.com/content/image/3-s2.0-B9780123706102500076-f02-13-9780123706102.jpg">
            <a:extLst>
              <a:ext uri="{FF2B5EF4-FFF2-40B4-BE49-F238E27FC236}">
                <a16:creationId xmlns:a16="http://schemas.microsoft.com/office/drawing/2014/main" id="{C6FDB850-D937-490D-992C-9C2454F684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7222" y="2192408"/>
            <a:ext cx="6733440" cy="2610516"/>
          </a:xfrm>
          <a:prstGeom prst="rect">
            <a:avLst/>
          </a:prstGeom>
          <a:noFill/>
          <a:ln>
            <a:noFill/>
          </a:ln>
        </p:spPr>
      </p:pic>
    </p:spTree>
    <p:extLst>
      <p:ext uri="{BB962C8B-B14F-4D97-AF65-F5344CB8AC3E}">
        <p14:creationId xmlns:p14="http://schemas.microsoft.com/office/powerpoint/2010/main" val="22522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Area</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16</a:t>
            </a:fld>
            <a:endParaRPr lang="en-US" dirty="0"/>
          </a:p>
        </p:txBody>
      </p:sp>
      <p:sp>
        <p:nvSpPr>
          <p:cNvPr id="8" name="Content Placeholder 7">
            <a:extLst>
              <a:ext uri="{FF2B5EF4-FFF2-40B4-BE49-F238E27FC236}">
                <a16:creationId xmlns:a16="http://schemas.microsoft.com/office/drawing/2014/main" id="{714B1576-A2F9-4173-8F70-211940D1819C}"/>
              </a:ext>
            </a:extLst>
          </p:cNvPr>
          <p:cNvSpPr>
            <a:spLocks noGrp="1"/>
          </p:cNvSpPr>
          <p:nvPr>
            <p:ph idx="1"/>
          </p:nvPr>
        </p:nvSpPr>
        <p:spPr>
          <a:xfrm>
            <a:off x="822961" y="4758688"/>
            <a:ext cx="7543801" cy="1450758"/>
          </a:xfrm>
        </p:spPr>
        <p:txBody>
          <a:bodyPr>
            <a:normAutofit/>
          </a:bodyPr>
          <a:lstStyle/>
          <a:p>
            <a:r>
              <a:rPr lang="en-US" sz="2800" dirty="0"/>
              <a:t>The geomorphic provinces in Tennessee are shown. </a:t>
            </a:r>
          </a:p>
        </p:txBody>
      </p:sp>
      <p:pic>
        <p:nvPicPr>
          <p:cNvPr id="9" name="Picture 8">
            <a:extLst>
              <a:ext uri="{FF2B5EF4-FFF2-40B4-BE49-F238E27FC236}">
                <a16:creationId xmlns:a16="http://schemas.microsoft.com/office/drawing/2014/main" id="{4DECFE78-C356-46CD-86A0-4C1F13EB94BE}"/>
              </a:ext>
            </a:extLst>
          </p:cNvPr>
          <p:cNvPicPr/>
          <p:nvPr/>
        </p:nvPicPr>
        <p:blipFill>
          <a:blip r:embed="rId2">
            <a:extLst>
              <a:ext uri="{28A0092B-C50C-407E-A947-70E740481C1C}">
                <a14:useLocalDpi xmlns:a14="http://schemas.microsoft.com/office/drawing/2010/main" val="0"/>
              </a:ext>
            </a:extLst>
          </a:blip>
          <a:stretch>
            <a:fillRect/>
          </a:stretch>
        </p:blipFill>
        <p:spPr>
          <a:xfrm>
            <a:off x="950490" y="2146904"/>
            <a:ext cx="7393488" cy="2316805"/>
          </a:xfrm>
          <a:prstGeom prst="rect">
            <a:avLst/>
          </a:prstGeom>
        </p:spPr>
      </p:pic>
    </p:spTree>
    <p:extLst>
      <p:ext uri="{BB962C8B-B14F-4D97-AF65-F5344CB8AC3E}">
        <p14:creationId xmlns:p14="http://schemas.microsoft.com/office/powerpoint/2010/main" val="144604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48554"/>
            <a:ext cx="8193504" cy="1450757"/>
          </a:xfrm>
        </p:spPr>
        <p:txBody>
          <a:bodyPr>
            <a:noAutofit/>
          </a:bodyPr>
          <a:lstStyle/>
          <a:p>
            <a:r>
              <a:rPr lang="en-US" sz="3800" dirty="0"/>
              <a:t>Study Area : 7 watersheds (mountainous vs non-mountainous provinces)</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17</a:t>
            </a:fld>
            <a:endParaRPr lang="en-US" dirty="0"/>
          </a:p>
        </p:txBody>
      </p:sp>
      <p:sp>
        <p:nvSpPr>
          <p:cNvPr id="10" name="Rectangle 2">
            <a:extLst>
              <a:ext uri="{FF2B5EF4-FFF2-40B4-BE49-F238E27FC236}">
                <a16:creationId xmlns:a16="http://schemas.microsoft.com/office/drawing/2014/main" id="{4FA993BB-9B8C-45DF-A396-ABBCAA9E4083}"/>
              </a:ext>
            </a:extLst>
          </p:cNvPr>
          <p:cNvSpPr>
            <a:spLocks noChangeArrowheads="1"/>
          </p:cNvSpPr>
          <p:nvPr/>
        </p:nvSpPr>
        <p:spPr bwMode="auto">
          <a:xfrm>
            <a:off x="1063601" y="2261937"/>
            <a:ext cx="219050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EC1B2CC8-963D-48C3-98A4-AF20A87D43DE}"/>
              </a:ext>
            </a:extLst>
          </p:cNvPr>
          <p:cNvGraphicFramePr>
            <a:graphicFrameLocks noChangeAspect="1"/>
          </p:cNvGraphicFramePr>
          <p:nvPr>
            <p:extLst>
              <p:ext uri="{D42A27DB-BD31-4B8C-83A1-F6EECF244321}">
                <p14:modId xmlns:p14="http://schemas.microsoft.com/office/powerpoint/2010/main" val="3098624754"/>
              </p:ext>
            </p:extLst>
          </p:nvPr>
        </p:nvGraphicFramePr>
        <p:xfrm>
          <a:off x="1063601" y="2261936"/>
          <a:ext cx="7141944" cy="4015917"/>
        </p:xfrm>
        <a:graphic>
          <a:graphicData uri="http://schemas.openxmlformats.org/presentationml/2006/ole">
            <mc:AlternateContent xmlns:mc="http://schemas.openxmlformats.org/markup-compatibility/2006">
              <mc:Choice xmlns:v="urn:schemas-microsoft-com:vml" Requires="v">
                <p:oleObj spid="_x0000_s1061" r:id="rId3" imgW="10647913" imgH="5999001" progId="Unknown">
                  <p:embed/>
                </p:oleObj>
              </mc:Choice>
              <mc:Fallback>
                <p:oleObj r:id="rId3" imgW="10647913" imgH="5999001"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601" y="2261936"/>
                        <a:ext cx="7141944" cy="4015917"/>
                      </a:xfrm>
                      <a:prstGeom prst="rect">
                        <a:avLst/>
                      </a:prstGeom>
                      <a:noFill/>
                    </p:spPr>
                  </p:pic>
                </p:oleObj>
              </mc:Fallback>
            </mc:AlternateContent>
          </a:graphicData>
        </a:graphic>
      </p:graphicFrame>
    </p:spTree>
    <p:extLst>
      <p:ext uri="{BB962C8B-B14F-4D97-AF65-F5344CB8AC3E}">
        <p14:creationId xmlns:p14="http://schemas.microsoft.com/office/powerpoint/2010/main" val="365615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18</a:t>
            </a:fld>
            <a:endParaRPr lang="en-US" dirty="0"/>
          </a:p>
        </p:txBody>
      </p:sp>
      <p:sp>
        <p:nvSpPr>
          <p:cNvPr id="10" name="Rectangle 2">
            <a:extLst>
              <a:ext uri="{FF2B5EF4-FFF2-40B4-BE49-F238E27FC236}">
                <a16:creationId xmlns:a16="http://schemas.microsoft.com/office/drawing/2014/main" id="{4FA993BB-9B8C-45DF-A396-ABBCAA9E4083}"/>
              </a:ext>
            </a:extLst>
          </p:cNvPr>
          <p:cNvSpPr>
            <a:spLocks noChangeArrowheads="1"/>
          </p:cNvSpPr>
          <p:nvPr/>
        </p:nvSpPr>
        <p:spPr bwMode="auto">
          <a:xfrm>
            <a:off x="1063601" y="2261937"/>
            <a:ext cx="2190500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itle 6">
            <a:extLst>
              <a:ext uri="{FF2B5EF4-FFF2-40B4-BE49-F238E27FC236}">
                <a16:creationId xmlns:a16="http://schemas.microsoft.com/office/drawing/2014/main" id="{63EA49CB-9E24-4BBA-92C6-0D1C3335EC6A}"/>
              </a:ext>
            </a:extLst>
          </p:cNvPr>
          <p:cNvSpPr>
            <a:spLocks noGrp="1"/>
          </p:cNvSpPr>
          <p:nvPr>
            <p:ph type="title"/>
          </p:nvPr>
        </p:nvSpPr>
        <p:spPr/>
        <p:txBody>
          <a:bodyPr/>
          <a:lstStyle/>
          <a:p>
            <a:r>
              <a:rPr lang="en-US" dirty="0"/>
              <a:t>Date Mining Approach</a:t>
            </a:r>
          </a:p>
        </p:txBody>
      </p:sp>
      <p:grpSp>
        <p:nvGrpSpPr>
          <p:cNvPr id="22" name="Group 21">
            <a:extLst>
              <a:ext uri="{FF2B5EF4-FFF2-40B4-BE49-F238E27FC236}">
                <a16:creationId xmlns:a16="http://schemas.microsoft.com/office/drawing/2014/main" id="{8931ECDD-26C7-4F6D-BAEA-C8926FBAB630}"/>
              </a:ext>
            </a:extLst>
          </p:cNvPr>
          <p:cNvGrpSpPr/>
          <p:nvPr/>
        </p:nvGrpSpPr>
        <p:grpSpPr>
          <a:xfrm>
            <a:off x="1508261" y="2269066"/>
            <a:ext cx="6173201" cy="3940380"/>
            <a:chOff x="3471227" y="2726372"/>
            <a:chExt cx="2201545" cy="1405255"/>
          </a:xfrm>
        </p:grpSpPr>
        <p:sp>
          <p:nvSpPr>
            <p:cNvPr id="13" name="Text Box 23">
              <a:extLst>
                <a:ext uri="{FF2B5EF4-FFF2-40B4-BE49-F238E27FC236}">
                  <a16:creationId xmlns:a16="http://schemas.microsoft.com/office/drawing/2014/main" id="{094C38E6-67F7-4A6B-BA02-CAB58B4B6F41}"/>
                </a:ext>
              </a:extLst>
            </p:cNvPr>
            <p:cNvSpPr txBox="1">
              <a:spLocks noChangeArrowheads="1"/>
            </p:cNvSpPr>
            <p:nvPr/>
          </p:nvSpPr>
          <p:spPr bwMode="auto">
            <a:xfrm>
              <a:off x="3471227" y="2726372"/>
              <a:ext cx="2192655" cy="194310"/>
            </a:xfrm>
            <a:prstGeom prst="rect">
              <a:avLst/>
            </a:prstGeom>
            <a:solidFill>
              <a:srgbClr val="FFFFFF"/>
            </a:solidFill>
            <a:ln w="9525">
              <a:solidFill>
                <a:srgbClr val="000000"/>
              </a:solidFill>
              <a:miter lim="800000"/>
              <a:headEnd/>
              <a:tailEnd/>
            </a:ln>
          </p:spPr>
          <p:txBody>
            <a:bodyPr rot="0" vert="horz" wrap="square" lIns="45720" tIns="27432" rIns="45720" bIns="27432" anchor="t" anchorCtr="0" upright="1">
              <a:noAutofit/>
            </a:bodyPr>
            <a:lstStyle/>
            <a:p>
              <a:pPr marL="0" marR="0" algn="ctr">
                <a:spcBef>
                  <a:spcPts val="0"/>
                </a:spcBef>
                <a:spcAft>
                  <a:spcPts val="0"/>
                </a:spcAft>
              </a:pPr>
              <a:r>
                <a:rPr lang="en-US" sz="2800" dirty="0">
                  <a:solidFill>
                    <a:schemeClr val="tx1">
                      <a:lumMod val="75000"/>
                      <a:lumOff val="25000"/>
                    </a:schemeClr>
                  </a:solidFill>
                </a:rPr>
                <a:t>Module 1 (Data Extraction and Cleaning)</a:t>
              </a:r>
              <a:endParaRPr lang="en-US" sz="3200" dirty="0">
                <a:solidFill>
                  <a:schemeClr val="tx1">
                    <a:lumMod val="75000"/>
                    <a:lumOff val="25000"/>
                  </a:schemeClr>
                </a:solidFill>
              </a:endParaRPr>
            </a:p>
          </p:txBody>
        </p:sp>
        <p:sp>
          <p:nvSpPr>
            <p:cNvPr id="14" name="Text Box 24">
              <a:extLst>
                <a:ext uri="{FF2B5EF4-FFF2-40B4-BE49-F238E27FC236}">
                  <a16:creationId xmlns:a16="http://schemas.microsoft.com/office/drawing/2014/main" id="{7E0B4951-5A57-49F4-BA52-27A475075290}"/>
                </a:ext>
              </a:extLst>
            </p:cNvPr>
            <p:cNvSpPr txBox="1">
              <a:spLocks noChangeArrowheads="1"/>
            </p:cNvSpPr>
            <p:nvPr/>
          </p:nvSpPr>
          <p:spPr bwMode="auto">
            <a:xfrm>
              <a:off x="3471862" y="3040062"/>
              <a:ext cx="2192655" cy="186690"/>
            </a:xfrm>
            <a:prstGeom prst="rect">
              <a:avLst/>
            </a:prstGeom>
            <a:solidFill>
              <a:srgbClr val="FFFFFF"/>
            </a:solidFill>
            <a:ln w="9525">
              <a:solidFill>
                <a:srgbClr val="000000"/>
              </a:solidFill>
              <a:miter lim="800000"/>
              <a:headEnd/>
              <a:tailEnd/>
            </a:ln>
          </p:spPr>
          <p:txBody>
            <a:bodyPr rot="0" vert="horz" wrap="square" lIns="45720" tIns="27432" rIns="45720" bIns="27432" anchor="t" anchorCtr="0" upright="1">
              <a:noAutofit/>
            </a:bodyPr>
            <a:lstStyle/>
            <a:p>
              <a:pPr marL="0" marR="0" algn="ctr">
                <a:spcBef>
                  <a:spcPts val="0"/>
                </a:spcBef>
                <a:spcAft>
                  <a:spcPts val="0"/>
                </a:spcAft>
              </a:pPr>
              <a:r>
                <a:rPr lang="en-US" sz="2800" dirty="0">
                  <a:solidFill>
                    <a:schemeClr val="tx1">
                      <a:lumMod val="75000"/>
                      <a:lumOff val="25000"/>
                    </a:schemeClr>
                  </a:solidFill>
                </a:rPr>
                <a:t>Module 2 (Data Selection)</a:t>
              </a:r>
            </a:p>
          </p:txBody>
        </p:sp>
        <p:sp>
          <p:nvSpPr>
            <p:cNvPr id="15" name="Text Box 25">
              <a:extLst>
                <a:ext uri="{FF2B5EF4-FFF2-40B4-BE49-F238E27FC236}">
                  <a16:creationId xmlns:a16="http://schemas.microsoft.com/office/drawing/2014/main" id="{3C6D85A9-C0C5-4744-96CF-9E7BECF0D0DD}"/>
                </a:ext>
              </a:extLst>
            </p:cNvPr>
            <p:cNvSpPr txBox="1">
              <a:spLocks noChangeArrowheads="1"/>
            </p:cNvSpPr>
            <p:nvPr/>
          </p:nvSpPr>
          <p:spPr bwMode="auto">
            <a:xfrm>
              <a:off x="3476307" y="3347402"/>
              <a:ext cx="2192655" cy="340995"/>
            </a:xfrm>
            <a:prstGeom prst="rect">
              <a:avLst/>
            </a:prstGeom>
            <a:solidFill>
              <a:srgbClr val="FFFFFF"/>
            </a:solidFill>
            <a:ln w="9525">
              <a:solidFill>
                <a:srgbClr val="000000"/>
              </a:solidFill>
              <a:miter lim="800000"/>
              <a:headEnd/>
              <a:tailEnd/>
            </a:ln>
          </p:spPr>
          <p:txBody>
            <a:bodyPr rot="0" vert="horz" wrap="square" lIns="45720" tIns="27432" rIns="45720" bIns="27432" anchor="t" anchorCtr="0" upright="1">
              <a:noAutofit/>
            </a:bodyPr>
            <a:lstStyle/>
            <a:p>
              <a:pPr algn="ctr"/>
              <a:r>
                <a:rPr lang="en-US" sz="2800" dirty="0">
                  <a:solidFill>
                    <a:schemeClr val="tx1">
                      <a:lumMod val="75000"/>
                      <a:lumOff val="25000"/>
                    </a:schemeClr>
                  </a:solidFill>
                </a:rPr>
                <a:t>Module 3 (Data Transformation and Preliminary Data Pattern Extraction)</a:t>
              </a:r>
            </a:p>
          </p:txBody>
        </p:sp>
        <p:sp>
          <p:nvSpPr>
            <p:cNvPr id="16" name="Text Box 26">
              <a:extLst>
                <a:ext uri="{FF2B5EF4-FFF2-40B4-BE49-F238E27FC236}">
                  <a16:creationId xmlns:a16="http://schemas.microsoft.com/office/drawing/2014/main" id="{CE6EBA40-5FC3-4618-949E-91D8907C6296}"/>
                </a:ext>
              </a:extLst>
            </p:cNvPr>
            <p:cNvSpPr txBox="1">
              <a:spLocks noChangeArrowheads="1"/>
            </p:cNvSpPr>
            <p:nvPr/>
          </p:nvSpPr>
          <p:spPr bwMode="auto">
            <a:xfrm>
              <a:off x="3476307" y="3807777"/>
              <a:ext cx="2196465" cy="323850"/>
            </a:xfrm>
            <a:prstGeom prst="rect">
              <a:avLst/>
            </a:prstGeom>
            <a:solidFill>
              <a:srgbClr val="FFFFFF"/>
            </a:solidFill>
            <a:ln w="9525">
              <a:solidFill>
                <a:srgbClr val="000000"/>
              </a:solidFill>
              <a:miter lim="800000"/>
              <a:headEnd/>
              <a:tailEnd/>
            </a:ln>
          </p:spPr>
          <p:txBody>
            <a:bodyPr rot="0" vert="horz" wrap="square" lIns="45720" tIns="27432" rIns="45720" bIns="27432" anchor="t" anchorCtr="0" upright="1">
              <a:noAutofit/>
            </a:bodyPr>
            <a:lstStyle/>
            <a:p>
              <a:pPr marR="0" algn="ctr">
                <a:spcBef>
                  <a:spcPts val="0"/>
                </a:spcBef>
                <a:spcAft>
                  <a:spcPts val="0"/>
                </a:spcAft>
              </a:pPr>
              <a:r>
                <a:rPr lang="en-US" sz="2800" dirty="0">
                  <a:solidFill>
                    <a:schemeClr val="tx1">
                      <a:lumMod val="75000"/>
                      <a:lumOff val="25000"/>
                    </a:schemeClr>
                  </a:solidFill>
                </a:rPr>
                <a:t>Module 4 (Data Pattern Extraction and Post-Processing)</a:t>
              </a:r>
            </a:p>
          </p:txBody>
        </p:sp>
        <p:cxnSp>
          <p:nvCxnSpPr>
            <p:cNvPr id="17" name="Straight Arrow Connector 16">
              <a:extLst>
                <a:ext uri="{FF2B5EF4-FFF2-40B4-BE49-F238E27FC236}">
                  <a16:creationId xmlns:a16="http://schemas.microsoft.com/office/drawing/2014/main" id="{F8BB6941-2409-44D5-9A02-F59976ABF8F6}"/>
                </a:ext>
              </a:extLst>
            </p:cNvPr>
            <p:cNvCxnSpPr>
              <a:cxnSpLocks noChangeShapeType="1"/>
            </p:cNvCxnSpPr>
            <p:nvPr/>
          </p:nvCxnSpPr>
          <p:spPr bwMode="auto">
            <a:xfrm>
              <a:off x="4571682" y="2924492"/>
              <a:ext cx="0" cy="121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4F9BB012-01F8-4F55-B80C-8DFD1540C935}"/>
                </a:ext>
              </a:extLst>
            </p:cNvPr>
            <p:cNvCxnSpPr>
              <a:cxnSpLocks noChangeShapeType="1"/>
            </p:cNvCxnSpPr>
            <p:nvPr/>
          </p:nvCxnSpPr>
          <p:spPr bwMode="auto">
            <a:xfrm>
              <a:off x="4581207" y="3219767"/>
              <a:ext cx="0" cy="121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199673DF-B965-4909-AB5E-334FB378F59C}"/>
                </a:ext>
              </a:extLst>
            </p:cNvPr>
            <p:cNvCxnSpPr>
              <a:cxnSpLocks noChangeShapeType="1"/>
            </p:cNvCxnSpPr>
            <p:nvPr/>
          </p:nvCxnSpPr>
          <p:spPr bwMode="auto">
            <a:xfrm>
              <a:off x="4581207" y="3687127"/>
              <a:ext cx="0" cy="1212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9581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B77E-5695-42C9-B228-5126B726BE63}"/>
              </a:ext>
            </a:extLst>
          </p:cNvPr>
          <p:cNvSpPr>
            <a:spLocks noGrp="1"/>
          </p:cNvSpPr>
          <p:nvPr>
            <p:ph type="title"/>
          </p:nvPr>
        </p:nvSpPr>
        <p:spPr/>
        <p:txBody>
          <a:bodyPr/>
          <a:lstStyle/>
          <a:p>
            <a:r>
              <a:rPr lang="en-US" dirty="0"/>
              <a:t>Date Mining Approach</a:t>
            </a:r>
          </a:p>
        </p:txBody>
      </p:sp>
      <p:sp>
        <p:nvSpPr>
          <p:cNvPr id="3" name="Content Placeholder 2">
            <a:extLst>
              <a:ext uri="{FF2B5EF4-FFF2-40B4-BE49-F238E27FC236}">
                <a16:creationId xmlns:a16="http://schemas.microsoft.com/office/drawing/2014/main" id="{8C0DA0D5-6295-4C88-9EC6-3EAE86F5441D}"/>
              </a:ext>
            </a:extLst>
          </p:cNvPr>
          <p:cNvSpPr>
            <a:spLocks noGrp="1"/>
          </p:cNvSpPr>
          <p:nvPr>
            <p:ph idx="1"/>
          </p:nvPr>
        </p:nvSpPr>
        <p:spPr>
          <a:xfrm>
            <a:off x="822961" y="2207684"/>
            <a:ext cx="7543801" cy="2551006"/>
          </a:xfrm>
        </p:spPr>
        <p:txBody>
          <a:bodyPr>
            <a:normAutofit fontScale="70000" lnSpcReduction="20000"/>
          </a:bodyPr>
          <a:lstStyle/>
          <a:p>
            <a:r>
              <a:rPr lang="en-US" sz="3700" dirty="0"/>
              <a:t>The USGS started collecting stream information in 1889 by using a stream gage.</a:t>
            </a:r>
          </a:p>
          <a:p>
            <a:r>
              <a:rPr lang="en-US" sz="3700" dirty="0"/>
              <a:t>A stream gage measures water level, but also collects information about the water quality and amounts of sediment. </a:t>
            </a:r>
          </a:p>
          <a:p>
            <a:r>
              <a:rPr lang="en-US" sz="3700" dirty="0"/>
              <a:t>Measurements are usually recorded every 15 minutes and uploaded to the USGS.</a:t>
            </a:r>
          </a:p>
          <a:p>
            <a:endParaRPr lang="en-US" dirty="0"/>
          </a:p>
        </p:txBody>
      </p:sp>
      <p:sp>
        <p:nvSpPr>
          <p:cNvPr id="4" name="Date Placeholder 3">
            <a:extLst>
              <a:ext uri="{FF2B5EF4-FFF2-40B4-BE49-F238E27FC236}">
                <a16:creationId xmlns:a16="http://schemas.microsoft.com/office/drawing/2014/main" id="{8083B413-B8D3-42EF-BFCA-26523A41C475}"/>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E88031DC-CAC9-4631-AEE8-9292006A3BC9}"/>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2E36942F-623C-4473-BF36-7396862DF411}"/>
              </a:ext>
            </a:extLst>
          </p:cNvPr>
          <p:cNvSpPr>
            <a:spLocks noGrp="1"/>
          </p:cNvSpPr>
          <p:nvPr>
            <p:ph type="sldNum" sz="quarter" idx="12"/>
          </p:nvPr>
        </p:nvSpPr>
        <p:spPr/>
        <p:txBody>
          <a:bodyPr/>
          <a:lstStyle/>
          <a:p>
            <a:fld id="{6113E31D-E2AB-40D1-8B51-AFA5AFEF393A}" type="slidenum">
              <a:rPr lang="en-US" smtClean="0"/>
              <a:t>19</a:t>
            </a:fld>
            <a:endParaRPr lang="en-US" dirty="0"/>
          </a:p>
        </p:txBody>
      </p:sp>
      <p:pic>
        <p:nvPicPr>
          <p:cNvPr id="7" name="Picture 6">
            <a:extLst>
              <a:ext uri="{FF2B5EF4-FFF2-40B4-BE49-F238E27FC236}">
                <a16:creationId xmlns:a16="http://schemas.microsoft.com/office/drawing/2014/main" id="{9E49255F-C3FA-466B-992E-076B2F31245E}"/>
              </a:ext>
            </a:extLst>
          </p:cNvPr>
          <p:cNvPicPr>
            <a:picLocks noChangeAspect="1"/>
          </p:cNvPicPr>
          <p:nvPr/>
        </p:nvPicPr>
        <p:blipFill>
          <a:blip r:embed="rId2"/>
          <a:stretch>
            <a:fillRect/>
          </a:stretch>
        </p:blipFill>
        <p:spPr>
          <a:xfrm>
            <a:off x="1106905" y="4788580"/>
            <a:ext cx="2286000" cy="1454564"/>
          </a:xfrm>
          <a:prstGeom prst="rect">
            <a:avLst/>
          </a:prstGeom>
        </p:spPr>
      </p:pic>
      <p:pic>
        <p:nvPicPr>
          <p:cNvPr id="8" name="Picture 7">
            <a:extLst>
              <a:ext uri="{FF2B5EF4-FFF2-40B4-BE49-F238E27FC236}">
                <a16:creationId xmlns:a16="http://schemas.microsoft.com/office/drawing/2014/main" id="{96078D02-5916-4356-B8D3-176E39E0A638}"/>
              </a:ext>
            </a:extLst>
          </p:cNvPr>
          <p:cNvPicPr>
            <a:picLocks noChangeAspect="1"/>
          </p:cNvPicPr>
          <p:nvPr/>
        </p:nvPicPr>
        <p:blipFill>
          <a:blip r:embed="rId3"/>
          <a:stretch>
            <a:fillRect/>
          </a:stretch>
        </p:blipFill>
        <p:spPr>
          <a:xfrm>
            <a:off x="3621505" y="4788581"/>
            <a:ext cx="2176119" cy="1454564"/>
          </a:xfrm>
          <a:prstGeom prst="rect">
            <a:avLst/>
          </a:prstGeom>
        </p:spPr>
      </p:pic>
      <p:pic>
        <p:nvPicPr>
          <p:cNvPr id="9" name="Picture 8">
            <a:extLst>
              <a:ext uri="{FF2B5EF4-FFF2-40B4-BE49-F238E27FC236}">
                <a16:creationId xmlns:a16="http://schemas.microsoft.com/office/drawing/2014/main" id="{FA80D860-4F38-4C77-AB79-71B5718F4DE2}"/>
              </a:ext>
            </a:extLst>
          </p:cNvPr>
          <p:cNvPicPr>
            <a:picLocks noChangeAspect="1"/>
          </p:cNvPicPr>
          <p:nvPr/>
        </p:nvPicPr>
        <p:blipFill>
          <a:blip r:embed="rId4"/>
          <a:stretch>
            <a:fillRect/>
          </a:stretch>
        </p:blipFill>
        <p:spPr>
          <a:xfrm>
            <a:off x="6026224" y="4788581"/>
            <a:ext cx="1941219" cy="1454564"/>
          </a:xfrm>
          <a:prstGeom prst="rect">
            <a:avLst/>
          </a:prstGeom>
        </p:spPr>
      </p:pic>
    </p:spTree>
    <p:extLst>
      <p:ext uri="{BB962C8B-B14F-4D97-AF65-F5344CB8AC3E}">
        <p14:creationId xmlns:p14="http://schemas.microsoft.com/office/powerpoint/2010/main" val="262808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sz="2800" b="1" dirty="0"/>
              <a:t>Hydraulic geometry </a:t>
            </a:r>
            <a:r>
              <a:rPr lang="en-US" sz="2800" dirty="0"/>
              <a:t>equations express relationships between the </a:t>
            </a:r>
            <a:r>
              <a:rPr lang="en-US" sz="2800" i="1" dirty="0"/>
              <a:t>flow</a:t>
            </a:r>
            <a:r>
              <a:rPr lang="en-US" sz="2800" dirty="0"/>
              <a:t> (velocity and discharge) and </a:t>
            </a:r>
            <a:r>
              <a:rPr lang="en-US" sz="2800" i="1" dirty="0"/>
              <a:t>geometry</a:t>
            </a:r>
            <a:r>
              <a:rPr lang="en-US" sz="2800" dirty="0"/>
              <a:t> (width and depth) of a stream. </a:t>
            </a:r>
          </a:p>
          <a:p>
            <a:r>
              <a:rPr lang="en-US" sz="2800" dirty="0"/>
              <a:t>Variables may change in </a:t>
            </a:r>
            <a:r>
              <a:rPr lang="en-US" sz="2800" i="1" dirty="0"/>
              <a:t>time</a:t>
            </a:r>
            <a:r>
              <a:rPr lang="en-US" sz="2800" dirty="0"/>
              <a:t> at a single cross section (</a:t>
            </a:r>
            <a:r>
              <a:rPr lang="en-US" sz="2800" b="1" dirty="0"/>
              <a:t>at-a-station</a:t>
            </a:r>
            <a:r>
              <a:rPr lang="en-US" sz="2800" dirty="0"/>
              <a:t>) or in </a:t>
            </a:r>
            <a:r>
              <a:rPr lang="en-US" sz="2800" i="1" dirty="0"/>
              <a:t>space</a:t>
            </a:r>
            <a:r>
              <a:rPr lang="en-US" sz="2800" dirty="0"/>
              <a:t> along a stream channel for a given frequency of discharge (</a:t>
            </a:r>
            <a:r>
              <a:rPr lang="en-US" sz="2800" b="1" dirty="0"/>
              <a:t>downstream</a:t>
            </a:r>
            <a:r>
              <a:rPr lang="en-US" sz="2800" dirty="0"/>
              <a:t>). </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3782514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74A8-1644-42BF-8200-7F63A1EF2E30}"/>
              </a:ext>
            </a:extLst>
          </p:cNvPr>
          <p:cNvSpPr>
            <a:spLocks noGrp="1"/>
          </p:cNvSpPr>
          <p:nvPr>
            <p:ph type="title"/>
          </p:nvPr>
        </p:nvSpPr>
        <p:spPr/>
        <p:txBody>
          <a:bodyPr/>
          <a:lstStyle/>
          <a:p>
            <a:r>
              <a:rPr lang="en-US" dirty="0"/>
              <a:t>Date Mining Approach</a:t>
            </a:r>
          </a:p>
        </p:txBody>
      </p:sp>
      <p:sp>
        <p:nvSpPr>
          <p:cNvPr id="3" name="Content Placeholder 2">
            <a:extLst>
              <a:ext uri="{FF2B5EF4-FFF2-40B4-BE49-F238E27FC236}">
                <a16:creationId xmlns:a16="http://schemas.microsoft.com/office/drawing/2014/main" id="{3F169857-429B-4CA0-8822-AFB42D5B4EF7}"/>
              </a:ext>
            </a:extLst>
          </p:cNvPr>
          <p:cNvSpPr>
            <a:spLocks noGrp="1"/>
          </p:cNvSpPr>
          <p:nvPr>
            <p:ph idx="1"/>
          </p:nvPr>
        </p:nvSpPr>
        <p:spPr>
          <a:xfrm>
            <a:off x="822961" y="2207684"/>
            <a:ext cx="7543801" cy="4023360"/>
          </a:xfrm>
        </p:spPr>
        <p:txBody>
          <a:bodyPr>
            <a:normAutofit lnSpcReduction="10000"/>
          </a:bodyPr>
          <a:lstStyle/>
          <a:p>
            <a:r>
              <a:rPr lang="en-US" sz="2400" dirty="0"/>
              <a:t>Module 1 acquired preliminary data in the form of tab-separated plain text data files from the USGS site.</a:t>
            </a:r>
          </a:p>
          <a:p>
            <a:r>
              <a:rPr lang="en-US" sz="2400" dirty="0"/>
              <a:t>Performed a filtered search constrained by a selected state, and a date range of January 1, 1921, to December 31, 2018, at two-year intervals.</a:t>
            </a:r>
          </a:p>
          <a:p>
            <a:r>
              <a:rPr lang="en-US" sz="2400" dirty="0"/>
              <a:t>The data set was then “cleaned” by removing records with missing data and “filtered” by excluding stations with fewer than twelve records.</a:t>
            </a:r>
          </a:p>
          <a:p>
            <a:r>
              <a:rPr lang="en-US" sz="2400" dirty="0"/>
              <a:t>Module 2 &amp; 3 computed hydraulic geometry (b, f, m) from stream flow and channel geometry measurements collected by the USGS from at least </a:t>
            </a:r>
            <a:r>
              <a:rPr lang="en-US" sz="2400" b="1" dirty="0"/>
              <a:t>5</a:t>
            </a:r>
            <a:r>
              <a:rPr lang="en-US" sz="2400" dirty="0"/>
              <a:t> successive </a:t>
            </a:r>
            <a:r>
              <a:rPr lang="en-US" sz="2400" b="1" dirty="0"/>
              <a:t>2-year</a:t>
            </a:r>
            <a:r>
              <a:rPr lang="en-US" sz="2400" dirty="0"/>
              <a:t> intervals.</a:t>
            </a:r>
          </a:p>
        </p:txBody>
      </p:sp>
      <p:sp>
        <p:nvSpPr>
          <p:cNvPr id="4" name="Date Placeholder 3">
            <a:extLst>
              <a:ext uri="{FF2B5EF4-FFF2-40B4-BE49-F238E27FC236}">
                <a16:creationId xmlns:a16="http://schemas.microsoft.com/office/drawing/2014/main" id="{AF877316-F299-4547-8C4B-203103478245}"/>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87FD02D-743A-4CBE-846B-256D34C968A9}"/>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74DAE4E1-56DB-40A4-A17A-8AF5F3B289C1}"/>
              </a:ext>
            </a:extLst>
          </p:cNvPr>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165835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74A8-1644-42BF-8200-7F63A1EF2E3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F169857-429B-4CA0-8822-AFB42D5B4EF7}"/>
              </a:ext>
            </a:extLst>
          </p:cNvPr>
          <p:cNvSpPr>
            <a:spLocks noGrp="1"/>
          </p:cNvSpPr>
          <p:nvPr>
            <p:ph idx="1"/>
          </p:nvPr>
        </p:nvSpPr>
        <p:spPr>
          <a:xfrm>
            <a:off x="822961" y="2183620"/>
            <a:ext cx="7543801" cy="4252102"/>
          </a:xfrm>
        </p:spPr>
        <p:txBody>
          <a:bodyPr>
            <a:normAutofit fontScale="92500" lnSpcReduction="10000"/>
          </a:bodyPr>
          <a:lstStyle/>
          <a:p>
            <a:r>
              <a:rPr lang="en-US" sz="3000" dirty="0"/>
              <a:t>In the watersheds selected from non-mountainous region, 50 stations met our criteria. </a:t>
            </a:r>
          </a:p>
          <a:p>
            <a:r>
              <a:rPr lang="en-US" sz="3000" dirty="0"/>
              <a:t>In the watersheds selected from the mountainous region, 16 stations met our criteria.</a:t>
            </a:r>
          </a:p>
          <a:p>
            <a:r>
              <a:rPr lang="en-US" sz="3000" dirty="0"/>
              <a:t>One station from each region was arbitrarily chosen to illustrate the variability in hydraulic geometry over time:</a:t>
            </a:r>
          </a:p>
          <a:p>
            <a:pPr lvl="1"/>
            <a:r>
              <a:rPr lang="en-US" sz="2600" dirty="0"/>
              <a:t>station 3599500 from the Lower Duck Watershed (non-mountainous)</a:t>
            </a:r>
          </a:p>
          <a:p>
            <a:pPr lvl="1"/>
            <a:r>
              <a:rPr lang="en-US" sz="2600" dirty="0"/>
              <a:t>station 3491544 from the Holston River Watershed (mountainous)</a:t>
            </a:r>
            <a:endParaRPr lang="en-US" sz="2400" dirty="0"/>
          </a:p>
        </p:txBody>
      </p:sp>
      <p:sp>
        <p:nvSpPr>
          <p:cNvPr id="4" name="Date Placeholder 3">
            <a:extLst>
              <a:ext uri="{FF2B5EF4-FFF2-40B4-BE49-F238E27FC236}">
                <a16:creationId xmlns:a16="http://schemas.microsoft.com/office/drawing/2014/main" id="{AF877316-F299-4547-8C4B-203103478245}"/>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87FD02D-743A-4CBE-846B-256D34C968A9}"/>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74DAE4E1-56DB-40A4-A17A-8AF5F3B289C1}"/>
              </a:ext>
            </a:extLst>
          </p:cNvPr>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210897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02E8A2-20FE-403E-850B-0D8C7327AD6F}"/>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0E8E99D-AE0E-4D98-85B7-28F4DBAAB5F2}"/>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AD598507-A22A-4E88-A21F-9446B366E810}"/>
              </a:ext>
            </a:extLst>
          </p:cNvPr>
          <p:cNvSpPr>
            <a:spLocks noGrp="1"/>
          </p:cNvSpPr>
          <p:nvPr>
            <p:ph type="sldNum" sz="quarter" idx="12"/>
          </p:nvPr>
        </p:nvSpPr>
        <p:spPr/>
        <p:txBody>
          <a:bodyPr/>
          <a:lstStyle/>
          <a:p>
            <a:fld id="{6113E31D-E2AB-40D1-8B51-AFA5AFEF393A}" type="slidenum">
              <a:rPr lang="en-US" smtClean="0"/>
              <a:t>22</a:t>
            </a:fld>
            <a:endParaRPr lang="en-US" dirty="0"/>
          </a:p>
        </p:txBody>
      </p:sp>
      <p:pic>
        <p:nvPicPr>
          <p:cNvPr id="7" name="Picture 6">
            <a:extLst>
              <a:ext uri="{FF2B5EF4-FFF2-40B4-BE49-F238E27FC236}">
                <a16:creationId xmlns:a16="http://schemas.microsoft.com/office/drawing/2014/main" id="{0F0E3032-F3FD-4B5F-844C-1FA0CB7E2C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0908" y="601573"/>
            <a:ext cx="6562183" cy="4761073"/>
          </a:xfrm>
          <a:prstGeom prst="rect">
            <a:avLst/>
          </a:prstGeom>
          <a:noFill/>
          <a:ln>
            <a:noFill/>
          </a:ln>
        </p:spPr>
      </p:pic>
      <p:sp>
        <p:nvSpPr>
          <p:cNvPr id="10" name="Rectangle 9">
            <a:extLst>
              <a:ext uri="{FF2B5EF4-FFF2-40B4-BE49-F238E27FC236}">
                <a16:creationId xmlns:a16="http://schemas.microsoft.com/office/drawing/2014/main" id="{56499B25-270D-4292-926E-8891B69A1C95}"/>
              </a:ext>
            </a:extLst>
          </p:cNvPr>
          <p:cNvSpPr/>
          <p:nvPr/>
        </p:nvSpPr>
        <p:spPr>
          <a:xfrm>
            <a:off x="228599" y="5450867"/>
            <a:ext cx="8686800" cy="769441"/>
          </a:xfrm>
          <a:prstGeom prst="rect">
            <a:avLst/>
          </a:prstGeom>
        </p:spPr>
        <p:txBody>
          <a:bodyPr wrap="square">
            <a:spAutoFit/>
          </a:bodyPr>
          <a:lstStyle/>
          <a:p>
            <a:r>
              <a:rPr lang="en-US" sz="2200" dirty="0">
                <a:solidFill>
                  <a:schemeClr val="tx1">
                    <a:lumMod val="75000"/>
                    <a:lumOff val="25000"/>
                  </a:schemeClr>
                </a:solidFill>
              </a:rPr>
              <a:t>Variability of hydraulic geometry at a single station (</a:t>
            </a:r>
            <a:r>
              <a:rPr lang="en-US" sz="2200" b="1" dirty="0">
                <a:solidFill>
                  <a:schemeClr val="tx1">
                    <a:lumMod val="75000"/>
                    <a:lumOff val="25000"/>
                  </a:schemeClr>
                </a:solidFill>
              </a:rPr>
              <a:t>non-mountainous</a:t>
            </a:r>
            <a:r>
              <a:rPr lang="en-US" sz="2200" dirty="0">
                <a:solidFill>
                  <a:schemeClr val="tx1">
                    <a:lumMod val="75000"/>
                    <a:lumOff val="25000"/>
                  </a:schemeClr>
                </a:solidFill>
              </a:rPr>
              <a:t>) over 5 successive 2-year periods, beginning 2009-2010, ending 2017-2018</a:t>
            </a:r>
          </a:p>
        </p:txBody>
      </p:sp>
    </p:spTree>
    <p:extLst>
      <p:ext uri="{BB962C8B-B14F-4D97-AF65-F5344CB8AC3E}">
        <p14:creationId xmlns:p14="http://schemas.microsoft.com/office/powerpoint/2010/main" val="344059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02E8A2-20FE-403E-850B-0D8C7327AD6F}"/>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0E8E99D-AE0E-4D98-85B7-28F4DBAAB5F2}"/>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AD598507-A22A-4E88-A21F-9446B366E810}"/>
              </a:ext>
            </a:extLst>
          </p:cNvPr>
          <p:cNvSpPr>
            <a:spLocks noGrp="1"/>
          </p:cNvSpPr>
          <p:nvPr>
            <p:ph type="sldNum" sz="quarter" idx="12"/>
          </p:nvPr>
        </p:nvSpPr>
        <p:spPr/>
        <p:txBody>
          <a:bodyPr/>
          <a:lstStyle/>
          <a:p>
            <a:fld id="{6113E31D-E2AB-40D1-8B51-AFA5AFEF393A}" type="slidenum">
              <a:rPr lang="en-US" smtClean="0"/>
              <a:t>23</a:t>
            </a:fld>
            <a:endParaRPr lang="en-US" dirty="0"/>
          </a:p>
        </p:txBody>
      </p:sp>
      <p:sp>
        <p:nvSpPr>
          <p:cNvPr id="10" name="Rectangle 9">
            <a:extLst>
              <a:ext uri="{FF2B5EF4-FFF2-40B4-BE49-F238E27FC236}">
                <a16:creationId xmlns:a16="http://schemas.microsoft.com/office/drawing/2014/main" id="{56499B25-270D-4292-926E-8891B69A1C95}"/>
              </a:ext>
            </a:extLst>
          </p:cNvPr>
          <p:cNvSpPr/>
          <p:nvPr/>
        </p:nvSpPr>
        <p:spPr>
          <a:xfrm>
            <a:off x="228599" y="5450867"/>
            <a:ext cx="8686800" cy="769441"/>
          </a:xfrm>
          <a:prstGeom prst="rect">
            <a:avLst/>
          </a:prstGeom>
        </p:spPr>
        <p:txBody>
          <a:bodyPr wrap="square">
            <a:spAutoFit/>
          </a:bodyPr>
          <a:lstStyle/>
          <a:p>
            <a:r>
              <a:rPr lang="en-US" sz="2200" dirty="0">
                <a:solidFill>
                  <a:schemeClr val="tx1">
                    <a:lumMod val="75000"/>
                    <a:lumOff val="25000"/>
                  </a:schemeClr>
                </a:solidFill>
              </a:rPr>
              <a:t>Variability of hydraulic geometry at a single station (</a:t>
            </a:r>
            <a:r>
              <a:rPr lang="en-US" sz="2200" b="1" dirty="0">
                <a:solidFill>
                  <a:schemeClr val="tx1">
                    <a:lumMod val="75000"/>
                    <a:lumOff val="25000"/>
                  </a:schemeClr>
                </a:solidFill>
              </a:rPr>
              <a:t>mountainous</a:t>
            </a:r>
            <a:r>
              <a:rPr lang="en-US" sz="2200" dirty="0">
                <a:solidFill>
                  <a:schemeClr val="tx1">
                    <a:lumMod val="75000"/>
                    <a:lumOff val="25000"/>
                  </a:schemeClr>
                </a:solidFill>
              </a:rPr>
              <a:t>) over 5 successive 2-year periods, beginning 2009-2010, ending 2017-2018</a:t>
            </a:r>
          </a:p>
        </p:txBody>
      </p:sp>
      <p:pic>
        <p:nvPicPr>
          <p:cNvPr id="8" name="Picture 7">
            <a:extLst>
              <a:ext uri="{FF2B5EF4-FFF2-40B4-BE49-F238E27FC236}">
                <a16:creationId xmlns:a16="http://schemas.microsoft.com/office/drawing/2014/main" id="{35CBD3A1-DC28-421D-9E17-BC57712FB1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90907" y="601573"/>
            <a:ext cx="6545947" cy="4752480"/>
          </a:xfrm>
          <a:prstGeom prst="rect">
            <a:avLst/>
          </a:prstGeom>
          <a:noFill/>
          <a:ln>
            <a:noFill/>
          </a:ln>
        </p:spPr>
      </p:pic>
    </p:spTree>
    <p:extLst>
      <p:ext uri="{BB962C8B-B14F-4D97-AF65-F5344CB8AC3E}">
        <p14:creationId xmlns:p14="http://schemas.microsoft.com/office/powerpoint/2010/main" val="96051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02E8A2-20FE-403E-850B-0D8C7327AD6F}"/>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0E8E99D-AE0E-4D98-85B7-28F4DBAAB5F2}"/>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AD598507-A22A-4E88-A21F-9446B366E810}"/>
              </a:ext>
            </a:extLst>
          </p:cNvPr>
          <p:cNvSpPr>
            <a:spLocks noGrp="1"/>
          </p:cNvSpPr>
          <p:nvPr>
            <p:ph type="sldNum" sz="quarter" idx="12"/>
          </p:nvPr>
        </p:nvSpPr>
        <p:spPr/>
        <p:txBody>
          <a:bodyPr/>
          <a:lstStyle/>
          <a:p>
            <a:fld id="{6113E31D-E2AB-40D1-8B51-AFA5AFEF393A}" type="slidenum">
              <a:rPr lang="en-US" smtClean="0"/>
              <a:t>24</a:t>
            </a:fld>
            <a:endParaRPr lang="en-US" dirty="0"/>
          </a:p>
        </p:txBody>
      </p:sp>
      <p:sp>
        <p:nvSpPr>
          <p:cNvPr id="10" name="Rectangle 9">
            <a:extLst>
              <a:ext uri="{FF2B5EF4-FFF2-40B4-BE49-F238E27FC236}">
                <a16:creationId xmlns:a16="http://schemas.microsoft.com/office/drawing/2014/main" id="{56499B25-270D-4292-926E-8891B69A1C95}"/>
              </a:ext>
            </a:extLst>
          </p:cNvPr>
          <p:cNvSpPr/>
          <p:nvPr/>
        </p:nvSpPr>
        <p:spPr>
          <a:xfrm>
            <a:off x="489684" y="5450867"/>
            <a:ext cx="8164628" cy="769441"/>
          </a:xfrm>
          <a:prstGeom prst="rect">
            <a:avLst/>
          </a:prstGeom>
        </p:spPr>
        <p:txBody>
          <a:bodyPr wrap="square">
            <a:spAutoFit/>
          </a:bodyPr>
          <a:lstStyle/>
          <a:p>
            <a:r>
              <a:rPr lang="en-US" sz="2200" dirty="0">
                <a:solidFill>
                  <a:schemeClr val="tx1">
                    <a:lumMod val="75000"/>
                    <a:lumOff val="25000"/>
                  </a:schemeClr>
                </a:solidFill>
              </a:rPr>
              <a:t>Variability of hydraulic geometry at a single station (</a:t>
            </a:r>
            <a:r>
              <a:rPr lang="en-US" sz="2200" b="1" dirty="0">
                <a:solidFill>
                  <a:schemeClr val="tx1">
                    <a:lumMod val="75000"/>
                    <a:lumOff val="25000"/>
                  </a:schemeClr>
                </a:solidFill>
              </a:rPr>
              <a:t>non-mountainous</a:t>
            </a:r>
            <a:r>
              <a:rPr lang="en-US" sz="2200" dirty="0">
                <a:solidFill>
                  <a:schemeClr val="tx1">
                    <a:lumMod val="75000"/>
                    <a:lumOff val="25000"/>
                  </a:schemeClr>
                </a:solidFill>
              </a:rPr>
              <a:t>) over 5 successive 2-year periods, on a ternary diagram.</a:t>
            </a:r>
          </a:p>
        </p:txBody>
      </p:sp>
      <p:pic>
        <p:nvPicPr>
          <p:cNvPr id="8" name="Picture 7">
            <a:extLst>
              <a:ext uri="{FF2B5EF4-FFF2-40B4-BE49-F238E27FC236}">
                <a16:creationId xmlns:a16="http://schemas.microsoft.com/office/drawing/2014/main" id="{CD2AEA04-8B00-4FDA-B02B-2FC333E19A71}"/>
              </a:ext>
            </a:extLst>
          </p:cNvPr>
          <p:cNvPicPr/>
          <p:nvPr/>
        </p:nvPicPr>
        <p:blipFill>
          <a:blip r:embed="rId2">
            <a:extLst>
              <a:ext uri="{28A0092B-C50C-407E-A947-70E740481C1C}">
                <a14:useLocalDpi xmlns:a14="http://schemas.microsoft.com/office/drawing/2010/main" val="0"/>
              </a:ext>
            </a:extLst>
          </a:blip>
          <a:srcRect b="7866"/>
          <a:stretch>
            <a:fillRect/>
          </a:stretch>
        </p:blipFill>
        <p:spPr bwMode="auto">
          <a:xfrm>
            <a:off x="1860682" y="587928"/>
            <a:ext cx="5422633" cy="4862939"/>
          </a:xfrm>
          <a:prstGeom prst="rect">
            <a:avLst/>
          </a:prstGeom>
          <a:noFill/>
          <a:ln>
            <a:noFill/>
          </a:ln>
        </p:spPr>
      </p:pic>
    </p:spTree>
    <p:extLst>
      <p:ext uri="{BB962C8B-B14F-4D97-AF65-F5344CB8AC3E}">
        <p14:creationId xmlns:p14="http://schemas.microsoft.com/office/powerpoint/2010/main" val="366413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02E8A2-20FE-403E-850B-0D8C7327AD6F}"/>
              </a:ext>
            </a:extLst>
          </p:cNvPr>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a:extLst>
              <a:ext uri="{FF2B5EF4-FFF2-40B4-BE49-F238E27FC236}">
                <a16:creationId xmlns:a16="http://schemas.microsoft.com/office/drawing/2014/main" id="{90E8E99D-AE0E-4D98-85B7-28F4DBAAB5F2}"/>
              </a:ext>
            </a:extLst>
          </p:cNvPr>
          <p:cNvSpPr>
            <a:spLocks noGrp="1"/>
          </p:cNvSpPr>
          <p:nvPr>
            <p:ph type="ftr" sz="quarter" idx="11"/>
          </p:nvPr>
        </p:nvSpPr>
        <p:spPr/>
        <p:txBody>
          <a:bodyPr/>
          <a:lstStyle/>
          <a:p>
            <a:r>
              <a:rPr lang="en-US"/>
              <a:t>Department of Computer Science &amp; IT</a:t>
            </a:r>
            <a:endParaRPr lang="en-US" dirty="0"/>
          </a:p>
        </p:txBody>
      </p:sp>
      <p:sp>
        <p:nvSpPr>
          <p:cNvPr id="6" name="Slide Number Placeholder 5">
            <a:extLst>
              <a:ext uri="{FF2B5EF4-FFF2-40B4-BE49-F238E27FC236}">
                <a16:creationId xmlns:a16="http://schemas.microsoft.com/office/drawing/2014/main" id="{AD598507-A22A-4E88-A21F-9446B366E810}"/>
              </a:ext>
            </a:extLst>
          </p:cNvPr>
          <p:cNvSpPr>
            <a:spLocks noGrp="1"/>
          </p:cNvSpPr>
          <p:nvPr>
            <p:ph type="sldNum" sz="quarter" idx="12"/>
          </p:nvPr>
        </p:nvSpPr>
        <p:spPr/>
        <p:txBody>
          <a:bodyPr/>
          <a:lstStyle/>
          <a:p>
            <a:fld id="{6113E31D-E2AB-40D1-8B51-AFA5AFEF393A}" type="slidenum">
              <a:rPr lang="en-US" smtClean="0"/>
              <a:t>25</a:t>
            </a:fld>
            <a:endParaRPr lang="en-US" dirty="0"/>
          </a:p>
        </p:txBody>
      </p:sp>
      <p:pic>
        <p:nvPicPr>
          <p:cNvPr id="7" name="Picture 6">
            <a:extLst>
              <a:ext uri="{FF2B5EF4-FFF2-40B4-BE49-F238E27FC236}">
                <a16:creationId xmlns:a16="http://schemas.microsoft.com/office/drawing/2014/main" id="{DB80C802-1D0E-4A44-9028-12088D8D0814}"/>
              </a:ext>
            </a:extLst>
          </p:cNvPr>
          <p:cNvPicPr/>
          <p:nvPr/>
        </p:nvPicPr>
        <p:blipFill>
          <a:blip r:embed="rId2">
            <a:extLst>
              <a:ext uri="{28A0092B-C50C-407E-A947-70E740481C1C}">
                <a14:useLocalDpi xmlns:a14="http://schemas.microsoft.com/office/drawing/2010/main" val="0"/>
              </a:ext>
            </a:extLst>
          </a:blip>
          <a:stretch>
            <a:fillRect/>
          </a:stretch>
        </p:blipFill>
        <p:spPr>
          <a:xfrm>
            <a:off x="1763476" y="577532"/>
            <a:ext cx="5617044" cy="5469386"/>
          </a:xfrm>
          <a:prstGeom prst="rect">
            <a:avLst/>
          </a:prstGeom>
        </p:spPr>
      </p:pic>
      <p:sp>
        <p:nvSpPr>
          <p:cNvPr id="10" name="Rectangle 9">
            <a:extLst>
              <a:ext uri="{FF2B5EF4-FFF2-40B4-BE49-F238E27FC236}">
                <a16:creationId xmlns:a16="http://schemas.microsoft.com/office/drawing/2014/main" id="{56499B25-270D-4292-926E-8891B69A1C95}"/>
              </a:ext>
            </a:extLst>
          </p:cNvPr>
          <p:cNvSpPr/>
          <p:nvPr/>
        </p:nvSpPr>
        <p:spPr>
          <a:xfrm>
            <a:off x="720087" y="5483911"/>
            <a:ext cx="7703821" cy="769441"/>
          </a:xfrm>
          <a:prstGeom prst="rect">
            <a:avLst/>
          </a:prstGeom>
          <a:solidFill>
            <a:schemeClr val="bg1"/>
          </a:solidFill>
        </p:spPr>
        <p:txBody>
          <a:bodyPr wrap="square">
            <a:spAutoFit/>
          </a:bodyPr>
          <a:lstStyle/>
          <a:p>
            <a:r>
              <a:rPr lang="en-US" sz="2200" dirty="0">
                <a:solidFill>
                  <a:schemeClr val="tx1">
                    <a:lumMod val="75000"/>
                    <a:lumOff val="25000"/>
                  </a:schemeClr>
                </a:solidFill>
              </a:rPr>
              <a:t>Variability of hydraulic geometry at a single station (</a:t>
            </a:r>
            <a:r>
              <a:rPr lang="en-US" sz="2200" b="1" dirty="0">
                <a:solidFill>
                  <a:schemeClr val="tx1">
                    <a:lumMod val="75000"/>
                    <a:lumOff val="25000"/>
                  </a:schemeClr>
                </a:solidFill>
              </a:rPr>
              <a:t>mountainous</a:t>
            </a:r>
            <a:r>
              <a:rPr lang="en-US" sz="2200" dirty="0">
                <a:solidFill>
                  <a:schemeClr val="tx1">
                    <a:lumMod val="75000"/>
                    <a:lumOff val="25000"/>
                  </a:schemeClr>
                </a:solidFill>
              </a:rPr>
              <a:t>) over 5 successive 2-year periods, on a ternary diagram.</a:t>
            </a:r>
          </a:p>
        </p:txBody>
      </p:sp>
    </p:spTree>
    <p:extLst>
      <p:ext uri="{BB962C8B-B14F-4D97-AF65-F5344CB8AC3E}">
        <p14:creationId xmlns:p14="http://schemas.microsoft.com/office/powerpoint/2010/main" val="284431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Results</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lnSpcReduction="10000"/>
          </a:bodyPr>
          <a:lstStyle/>
          <a:p>
            <a:r>
              <a:rPr lang="en-US" sz="2800" dirty="0"/>
              <a:t>Over 5 successive 2-year intervals from 2009 through 2018, the Rhodes channel type of the station in the Lower Duck River Watershed (non-mountainous) transformed in the sequence X → X → IV → VIII → X, while channel type of the station in the Holston River Watershed transformed in the sequence VI → VI → IV → VI → II.</a:t>
            </a:r>
          </a:p>
          <a:p>
            <a:r>
              <a:rPr lang="en-US" sz="2800" dirty="0"/>
              <a:t>One station from each region (Data of 50 stations from non-mountainous region, 16 stations from mountainous region)</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825896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Statistical Hypothesis Tests</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fontScale="92500" lnSpcReduction="10000"/>
          </a:bodyPr>
          <a:lstStyle/>
          <a:p>
            <a:r>
              <a:rPr lang="en-US" sz="2600" dirty="0"/>
              <a:t>Pooled variances were computed from variances in successive 2-year intervals for hydraulic exponents </a:t>
            </a:r>
            <a:r>
              <a:rPr lang="en-US" sz="2600" i="1" dirty="0"/>
              <a:t>b</a:t>
            </a:r>
            <a:r>
              <a:rPr lang="en-US" sz="2600" dirty="0"/>
              <a:t>, </a:t>
            </a:r>
            <a:r>
              <a:rPr lang="en-US" sz="2600" i="1" dirty="0"/>
              <a:t>f</a:t>
            </a:r>
            <a:r>
              <a:rPr lang="en-US" sz="2600" dirty="0"/>
              <a:t>, and </a:t>
            </a:r>
            <a:r>
              <a:rPr lang="en-US" sz="2600" i="1" dirty="0"/>
              <a:t>m</a:t>
            </a:r>
            <a:r>
              <a:rPr lang="en-US" sz="2600" dirty="0"/>
              <a:t> from selected mountainous and non-mountainous watersheds.</a:t>
            </a:r>
          </a:p>
          <a:p>
            <a:r>
              <a:rPr lang="en-US" sz="2600" dirty="0"/>
              <a:t>F-statistic was calculated as the ratio of the pooled variances from the two regions.</a:t>
            </a:r>
          </a:p>
          <a:p>
            <a:r>
              <a:rPr lang="en-US" sz="2600" dirty="0"/>
              <a:t>All three calculated F-statistics were less than the critical value of F, indicating that there was no significant difference between the pooled variances of hydraulic exponents in mountainous and non-mountainous watersheds at the 5% level of significance.</a:t>
            </a:r>
          </a:p>
          <a:p>
            <a:endParaRPr lang="en-US" sz="2800" dirty="0"/>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100584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Statistical Hypothesis Tests</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fontScale="92500" lnSpcReduction="10000"/>
          </a:bodyPr>
          <a:lstStyle/>
          <a:p>
            <a:r>
              <a:rPr lang="en-US" sz="2600" dirty="0"/>
              <a:t>Next Slide: Pooled variances were computed from variances in successive 2-year intervals for hydraulic exponents </a:t>
            </a:r>
            <a:r>
              <a:rPr lang="en-US" sz="2600" i="1" dirty="0"/>
              <a:t>b</a:t>
            </a:r>
            <a:r>
              <a:rPr lang="en-US" sz="2600" dirty="0"/>
              <a:t>, </a:t>
            </a:r>
            <a:r>
              <a:rPr lang="en-US" sz="2600" i="1" dirty="0"/>
              <a:t>f</a:t>
            </a:r>
            <a:r>
              <a:rPr lang="en-US" sz="2600" dirty="0"/>
              <a:t>, and </a:t>
            </a:r>
            <a:r>
              <a:rPr lang="en-US" sz="2600" i="1" dirty="0"/>
              <a:t>m</a:t>
            </a:r>
            <a:r>
              <a:rPr lang="en-US" sz="2600" dirty="0"/>
              <a:t> from selected mountainous and non-mountainous watersheds.</a:t>
            </a:r>
          </a:p>
          <a:p>
            <a:r>
              <a:rPr lang="en-US" sz="2600" dirty="0"/>
              <a:t>F-statistic was calculated as the ratio of the pooled variances from the two regions.</a:t>
            </a:r>
          </a:p>
          <a:p>
            <a:r>
              <a:rPr lang="en-US" sz="2600" dirty="0"/>
              <a:t>All three calculated F-statistics were less than the critical value of F, indicating that there was </a:t>
            </a:r>
            <a:r>
              <a:rPr lang="en-US" sz="2600" b="1" dirty="0"/>
              <a:t>no significant difference </a:t>
            </a:r>
            <a:r>
              <a:rPr lang="en-US" sz="2600" dirty="0"/>
              <a:t>between the pooled variances of hydraulic exponents in mountainous and non-mountainous watersheds at the 5% level of significance.</a:t>
            </a:r>
          </a:p>
          <a:p>
            <a:endParaRPr lang="en-US" sz="2800" dirty="0"/>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3347103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Statistical Hypothesis Tests</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29</a:t>
            </a:fld>
            <a:endParaRPr lang="en-US" dirty="0"/>
          </a:p>
        </p:txBody>
      </p:sp>
      <p:graphicFrame>
        <p:nvGraphicFramePr>
          <p:cNvPr id="9" name="Content Placeholder 8">
            <a:extLst>
              <a:ext uri="{FF2B5EF4-FFF2-40B4-BE49-F238E27FC236}">
                <a16:creationId xmlns:a16="http://schemas.microsoft.com/office/drawing/2014/main" id="{BD5541DD-4ECD-4ACD-BF6F-0F7B407BA7C1}"/>
              </a:ext>
            </a:extLst>
          </p:cNvPr>
          <p:cNvGraphicFramePr>
            <a:graphicFrameLocks noGrp="1"/>
          </p:cNvGraphicFramePr>
          <p:nvPr>
            <p:ph idx="1"/>
            <p:extLst>
              <p:ext uri="{D42A27DB-BD31-4B8C-83A1-F6EECF244321}">
                <p14:modId xmlns:p14="http://schemas.microsoft.com/office/powerpoint/2010/main" val="1875934680"/>
              </p:ext>
            </p:extLst>
          </p:nvPr>
        </p:nvGraphicFramePr>
        <p:xfrm>
          <a:off x="938463" y="2261942"/>
          <a:ext cx="7428298" cy="3977984"/>
        </p:xfrm>
        <a:graphic>
          <a:graphicData uri="http://schemas.openxmlformats.org/drawingml/2006/table">
            <a:tbl>
              <a:tblPr>
                <a:tableStyleId>{5C22544A-7EE6-4342-B048-85BDC9FD1C3A}</a:tableStyleId>
              </a:tblPr>
              <a:tblGrid>
                <a:gridCol w="1505652">
                  <a:extLst>
                    <a:ext uri="{9D8B030D-6E8A-4147-A177-3AD203B41FA5}">
                      <a16:colId xmlns:a16="http://schemas.microsoft.com/office/drawing/2014/main" val="2598673238"/>
                    </a:ext>
                  </a:extLst>
                </a:gridCol>
                <a:gridCol w="1522569">
                  <a:extLst>
                    <a:ext uri="{9D8B030D-6E8A-4147-A177-3AD203B41FA5}">
                      <a16:colId xmlns:a16="http://schemas.microsoft.com/office/drawing/2014/main" val="1073415079"/>
                    </a:ext>
                  </a:extLst>
                </a:gridCol>
                <a:gridCol w="1522569">
                  <a:extLst>
                    <a:ext uri="{9D8B030D-6E8A-4147-A177-3AD203B41FA5}">
                      <a16:colId xmlns:a16="http://schemas.microsoft.com/office/drawing/2014/main" val="2834722550"/>
                    </a:ext>
                  </a:extLst>
                </a:gridCol>
                <a:gridCol w="830494">
                  <a:extLst>
                    <a:ext uri="{9D8B030D-6E8A-4147-A177-3AD203B41FA5}">
                      <a16:colId xmlns:a16="http://schemas.microsoft.com/office/drawing/2014/main" val="3962986857"/>
                    </a:ext>
                  </a:extLst>
                </a:gridCol>
                <a:gridCol w="1107326">
                  <a:extLst>
                    <a:ext uri="{9D8B030D-6E8A-4147-A177-3AD203B41FA5}">
                      <a16:colId xmlns:a16="http://schemas.microsoft.com/office/drawing/2014/main" val="2679533224"/>
                    </a:ext>
                  </a:extLst>
                </a:gridCol>
                <a:gridCol w="939688">
                  <a:extLst>
                    <a:ext uri="{9D8B030D-6E8A-4147-A177-3AD203B41FA5}">
                      <a16:colId xmlns:a16="http://schemas.microsoft.com/office/drawing/2014/main" val="3469636798"/>
                    </a:ext>
                  </a:extLst>
                </a:gridCol>
              </a:tblGrid>
              <a:tr h="0">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 </a:t>
                      </a:r>
                    </a:p>
                  </a:txBody>
                  <a:tcPr marL="114769" marR="114769" marT="0" marB="0">
                    <a:solidFill>
                      <a:schemeClr val="tx1"/>
                    </a:solidFill>
                  </a:tcPr>
                </a:tc>
                <a:tc gridSpan="2">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 Pooled variance ----</a:t>
                      </a:r>
                    </a:p>
                  </a:txBody>
                  <a:tcPr marL="357331" marR="357331" marT="178666" marB="178666">
                    <a:solidFill>
                      <a:schemeClr val="tx1"/>
                    </a:solidFill>
                  </a:tcPr>
                </a:tc>
                <a:tc hMerge="1">
                  <a:txBody>
                    <a:bodyPr/>
                    <a:lstStyle/>
                    <a:p>
                      <a:endParaRPr lang="en-US"/>
                    </a:p>
                  </a:txBody>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 </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 </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 </a:t>
                      </a:r>
                    </a:p>
                  </a:txBody>
                  <a:tcPr marL="114769" marR="114769" marT="0" marB="0">
                    <a:solidFill>
                      <a:schemeClr val="tx1"/>
                    </a:solidFill>
                  </a:tcPr>
                </a:tc>
                <a:extLst>
                  <a:ext uri="{0D108BD9-81ED-4DB2-BD59-A6C34878D82A}">
                    <a16:rowId xmlns:a16="http://schemas.microsoft.com/office/drawing/2014/main" val="123429268"/>
                  </a:ext>
                </a:extLst>
              </a:tr>
              <a:tr h="714663">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Hydraulic Exponent</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Non-Mountain</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Mountain</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err="1">
                          <a:solidFill>
                            <a:schemeClr val="lt1"/>
                          </a:solidFill>
                          <a:effectLst/>
                          <a:latin typeface="+mn-lt"/>
                          <a:ea typeface="+mn-ea"/>
                          <a:cs typeface="+mn-cs"/>
                        </a:rPr>
                        <a:t>Fcalc</a:t>
                      </a:r>
                      <a:endParaRPr lang="en-US" sz="1800" b="1" kern="1200" dirty="0">
                        <a:solidFill>
                          <a:schemeClr val="lt1"/>
                        </a:solidFill>
                        <a:effectLst/>
                        <a:latin typeface="+mn-lt"/>
                        <a:ea typeface="+mn-ea"/>
                        <a:cs typeface="+mn-cs"/>
                      </a:endParaRP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err="1">
                          <a:solidFill>
                            <a:schemeClr val="lt1"/>
                          </a:solidFill>
                          <a:effectLst/>
                          <a:latin typeface="+mn-lt"/>
                          <a:ea typeface="+mn-ea"/>
                          <a:cs typeface="+mn-cs"/>
                        </a:rPr>
                        <a:t>Fcrit</a:t>
                      </a:r>
                      <a:endParaRPr lang="en-US" sz="1800" b="1" kern="1200" dirty="0">
                        <a:solidFill>
                          <a:schemeClr val="lt1"/>
                        </a:solidFill>
                        <a:effectLst/>
                        <a:latin typeface="+mn-lt"/>
                        <a:ea typeface="+mn-ea"/>
                        <a:cs typeface="+mn-cs"/>
                      </a:endParaRPr>
                    </a:p>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α=0.05</a:t>
                      </a:r>
                    </a:p>
                  </a:txBody>
                  <a:tcPr marL="114769" marR="114769" marT="0" marB="0">
                    <a:solidFill>
                      <a:schemeClr val="tx1"/>
                    </a:solidFill>
                  </a:tcPr>
                </a:tc>
                <a:tc>
                  <a:txBody>
                    <a:bodyPr/>
                    <a:lstStyle/>
                    <a:p>
                      <a:pPr marL="0" marR="0" algn="ctr" defTabSz="914400" rtl="0" eaLnBrk="1" latinLnBrk="0" hangingPunct="1">
                        <a:spcBef>
                          <a:spcPts val="0"/>
                        </a:spcBef>
                        <a:spcAft>
                          <a:spcPts val="0"/>
                        </a:spcAft>
                      </a:pPr>
                      <a:r>
                        <a:rPr lang="en-US" sz="1800" b="1" kern="1200" dirty="0">
                          <a:solidFill>
                            <a:schemeClr val="lt1"/>
                          </a:solidFill>
                          <a:effectLst/>
                          <a:latin typeface="+mn-lt"/>
                          <a:ea typeface="+mn-ea"/>
                          <a:cs typeface="+mn-cs"/>
                        </a:rPr>
                        <a:t>p-value</a:t>
                      </a:r>
                    </a:p>
                  </a:txBody>
                  <a:tcPr marL="114769" marR="114769" marT="0" marB="0">
                    <a:solidFill>
                      <a:schemeClr val="tx1"/>
                    </a:solidFill>
                  </a:tcPr>
                </a:tc>
                <a:extLst>
                  <a:ext uri="{0D108BD9-81ED-4DB2-BD59-A6C34878D82A}">
                    <a16:rowId xmlns:a16="http://schemas.microsoft.com/office/drawing/2014/main" val="1128448255"/>
                  </a:ext>
                </a:extLst>
              </a:tr>
              <a:tr h="476442">
                <a:tc>
                  <a:txBody>
                    <a:bodyPr/>
                    <a:lstStyle/>
                    <a:p>
                      <a:pPr marL="0" marR="0" algn="ctr">
                        <a:spcBef>
                          <a:spcPts val="0"/>
                        </a:spcBef>
                        <a:spcAft>
                          <a:spcPts val="0"/>
                        </a:spcAft>
                      </a:pPr>
                      <a:r>
                        <a:rPr lang="en-US" sz="1600">
                          <a:effectLst/>
                        </a:rPr>
                        <a:t>b</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0.01078</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0.00783</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1.38</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rowSpan="3">
                  <a:txBody>
                    <a:bodyPr/>
                    <a:lstStyle/>
                    <a:p>
                      <a:pPr marL="0" marR="0" algn="ctr">
                        <a:spcBef>
                          <a:spcPts val="0"/>
                        </a:spcBef>
                        <a:spcAft>
                          <a:spcPts val="0"/>
                        </a:spcAft>
                      </a:pPr>
                      <a:r>
                        <a:rPr lang="en-US" sz="1600">
                          <a:effectLst/>
                        </a:rPr>
                        <a:t>2.18</a:t>
                      </a:r>
                      <a:endParaRPr lang="en-US" sz="1200">
                        <a:effectLst/>
                        <a:latin typeface="Times New Roman" panose="02020603050405020304" pitchFamily="18" charset="0"/>
                        <a:ea typeface="SimSun" panose="02010600030101010101" pitchFamily="2" charset="-122"/>
                      </a:endParaRPr>
                    </a:p>
                  </a:txBody>
                  <a:tcPr marL="357331" marR="357331" marT="178666" marB="178666" anchor="ctr"/>
                </a:tc>
                <a:tc>
                  <a:txBody>
                    <a:bodyPr/>
                    <a:lstStyle/>
                    <a:p>
                      <a:pPr marL="0" marR="0" algn="ctr">
                        <a:spcBef>
                          <a:spcPts val="0"/>
                        </a:spcBef>
                        <a:spcAft>
                          <a:spcPts val="0"/>
                        </a:spcAft>
                      </a:pPr>
                      <a:r>
                        <a:rPr lang="en-US" sz="1600">
                          <a:effectLst/>
                        </a:rPr>
                        <a:t>0.25</a:t>
                      </a:r>
                      <a:endParaRPr lang="en-US" sz="1200">
                        <a:effectLst/>
                        <a:latin typeface="Times New Roman" panose="02020603050405020304" pitchFamily="18" charset="0"/>
                        <a:ea typeface="SimSun" panose="02010600030101010101" pitchFamily="2" charset="-122"/>
                      </a:endParaRPr>
                    </a:p>
                  </a:txBody>
                  <a:tcPr marL="114769" marR="114769" marT="0" marB="0"/>
                </a:tc>
                <a:extLst>
                  <a:ext uri="{0D108BD9-81ED-4DB2-BD59-A6C34878D82A}">
                    <a16:rowId xmlns:a16="http://schemas.microsoft.com/office/drawing/2014/main" val="4125474393"/>
                  </a:ext>
                </a:extLst>
              </a:tr>
              <a:tr h="476442">
                <a:tc>
                  <a:txBody>
                    <a:bodyPr/>
                    <a:lstStyle/>
                    <a:p>
                      <a:pPr marL="0" marR="0" algn="ctr">
                        <a:spcBef>
                          <a:spcPts val="0"/>
                        </a:spcBef>
                        <a:spcAft>
                          <a:spcPts val="0"/>
                        </a:spcAft>
                      </a:pPr>
                      <a:r>
                        <a:rPr lang="en-US" sz="1600">
                          <a:effectLst/>
                        </a:rPr>
                        <a:t>f</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0.01156</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0.00869</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1.33</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vMerge="1">
                  <a:txBody>
                    <a:bodyPr/>
                    <a:lstStyle/>
                    <a:p>
                      <a:endParaRPr lang="en-US"/>
                    </a:p>
                  </a:txBody>
                  <a:tcPr/>
                </a:tc>
                <a:tc>
                  <a:txBody>
                    <a:bodyPr/>
                    <a:lstStyle/>
                    <a:p>
                      <a:pPr marL="0" marR="0" algn="ctr">
                        <a:spcBef>
                          <a:spcPts val="0"/>
                        </a:spcBef>
                        <a:spcAft>
                          <a:spcPts val="0"/>
                        </a:spcAft>
                      </a:pPr>
                      <a:r>
                        <a:rPr lang="en-US" sz="1600">
                          <a:effectLst/>
                        </a:rPr>
                        <a:t>0.28</a:t>
                      </a:r>
                      <a:endParaRPr lang="en-US" sz="1200">
                        <a:effectLst/>
                        <a:latin typeface="Times New Roman" panose="02020603050405020304" pitchFamily="18" charset="0"/>
                        <a:ea typeface="SimSun" panose="02010600030101010101" pitchFamily="2" charset="-122"/>
                      </a:endParaRPr>
                    </a:p>
                  </a:txBody>
                  <a:tcPr marL="114769" marR="114769" marT="0" marB="0"/>
                </a:tc>
                <a:extLst>
                  <a:ext uri="{0D108BD9-81ED-4DB2-BD59-A6C34878D82A}">
                    <a16:rowId xmlns:a16="http://schemas.microsoft.com/office/drawing/2014/main" val="4098293115"/>
                  </a:ext>
                </a:extLst>
              </a:tr>
              <a:tr h="476442">
                <a:tc>
                  <a:txBody>
                    <a:bodyPr/>
                    <a:lstStyle/>
                    <a:p>
                      <a:pPr marL="0" marR="0" algn="ctr">
                        <a:spcBef>
                          <a:spcPts val="0"/>
                        </a:spcBef>
                        <a:spcAft>
                          <a:spcPts val="0"/>
                        </a:spcAft>
                      </a:pPr>
                      <a:r>
                        <a:rPr lang="en-US" sz="1600">
                          <a:effectLst/>
                        </a:rPr>
                        <a:t>m</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0.02152</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0.01289</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1.67</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vMerge="1">
                  <a:txBody>
                    <a:bodyPr/>
                    <a:lstStyle/>
                    <a:p>
                      <a:endParaRPr lang="en-US"/>
                    </a:p>
                  </a:txBody>
                  <a:tcPr/>
                </a:tc>
                <a:tc>
                  <a:txBody>
                    <a:bodyPr/>
                    <a:lstStyle/>
                    <a:p>
                      <a:pPr marL="0" marR="0" algn="ctr">
                        <a:spcBef>
                          <a:spcPts val="0"/>
                        </a:spcBef>
                        <a:spcAft>
                          <a:spcPts val="0"/>
                        </a:spcAft>
                      </a:pPr>
                      <a:r>
                        <a:rPr lang="en-US" sz="1600">
                          <a:effectLst/>
                        </a:rPr>
                        <a:t>0.14</a:t>
                      </a:r>
                      <a:endParaRPr lang="en-US" sz="1200">
                        <a:effectLst/>
                        <a:latin typeface="Times New Roman" panose="02020603050405020304" pitchFamily="18" charset="0"/>
                        <a:ea typeface="SimSun" panose="02010600030101010101" pitchFamily="2" charset="-122"/>
                      </a:endParaRPr>
                    </a:p>
                  </a:txBody>
                  <a:tcPr marL="114769" marR="114769" marT="0" marB="0"/>
                </a:tc>
                <a:extLst>
                  <a:ext uri="{0D108BD9-81ED-4DB2-BD59-A6C34878D82A}">
                    <a16:rowId xmlns:a16="http://schemas.microsoft.com/office/drawing/2014/main" val="325509564"/>
                  </a:ext>
                </a:extLst>
              </a:tr>
              <a:tr h="714663">
                <a:tc>
                  <a:txBody>
                    <a:bodyPr/>
                    <a:lstStyle/>
                    <a:p>
                      <a:pPr marL="0" marR="0" algn="ctr">
                        <a:spcBef>
                          <a:spcPts val="0"/>
                        </a:spcBef>
                        <a:spcAft>
                          <a:spcPts val="0"/>
                        </a:spcAft>
                      </a:pPr>
                      <a:r>
                        <a:rPr lang="en-US" sz="1600">
                          <a:effectLst/>
                        </a:rPr>
                        <a:t>number of stations</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50</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16</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 </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 </a:t>
                      </a:r>
                      <a:endParaRPr lang="en-US" sz="1200" dirty="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 </a:t>
                      </a:r>
                      <a:endParaRPr lang="en-US" sz="1200" dirty="0">
                        <a:effectLst/>
                        <a:latin typeface="Times New Roman" panose="02020603050405020304" pitchFamily="18" charset="0"/>
                        <a:ea typeface="SimSun" panose="02010600030101010101" pitchFamily="2" charset="-122"/>
                      </a:endParaRPr>
                    </a:p>
                  </a:txBody>
                  <a:tcPr marL="114769" marR="114769" marT="0" marB="0"/>
                </a:tc>
                <a:extLst>
                  <a:ext uri="{0D108BD9-81ED-4DB2-BD59-A6C34878D82A}">
                    <a16:rowId xmlns:a16="http://schemas.microsoft.com/office/drawing/2014/main" val="1900800692"/>
                  </a:ext>
                </a:extLst>
              </a:tr>
              <a:tr h="476442">
                <a:tc>
                  <a:txBody>
                    <a:bodyPr/>
                    <a:lstStyle/>
                    <a:p>
                      <a:pPr marL="0" marR="0" algn="ctr">
                        <a:spcBef>
                          <a:spcPts val="0"/>
                        </a:spcBef>
                        <a:spcAft>
                          <a:spcPts val="0"/>
                        </a:spcAft>
                      </a:pPr>
                      <a:r>
                        <a:rPr lang="en-US" sz="1600">
                          <a:effectLst/>
                        </a:rPr>
                        <a:t>degree of freedon</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49</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15</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 </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a:effectLst/>
                        </a:rPr>
                        <a:t> </a:t>
                      </a:r>
                      <a:endParaRPr lang="en-US" sz="1200">
                        <a:effectLst/>
                        <a:latin typeface="Times New Roman" panose="02020603050405020304" pitchFamily="18" charset="0"/>
                        <a:ea typeface="SimSun" panose="02010600030101010101" pitchFamily="2" charset="-122"/>
                      </a:endParaRPr>
                    </a:p>
                  </a:txBody>
                  <a:tcPr marL="114769" marR="114769" marT="0" marB="0" anchor="ctr"/>
                </a:tc>
                <a:tc>
                  <a:txBody>
                    <a:bodyPr/>
                    <a:lstStyle/>
                    <a:p>
                      <a:pPr marL="0" marR="0" algn="ctr">
                        <a:spcBef>
                          <a:spcPts val="0"/>
                        </a:spcBef>
                        <a:spcAft>
                          <a:spcPts val="0"/>
                        </a:spcAft>
                      </a:pPr>
                      <a:r>
                        <a:rPr lang="en-US" sz="1600" dirty="0">
                          <a:effectLst/>
                        </a:rPr>
                        <a:t> </a:t>
                      </a:r>
                      <a:endParaRPr lang="en-US" sz="1200" dirty="0">
                        <a:effectLst/>
                        <a:latin typeface="Times New Roman" panose="02020603050405020304" pitchFamily="18" charset="0"/>
                        <a:ea typeface="SimSun" panose="02010600030101010101" pitchFamily="2" charset="-122"/>
                      </a:endParaRPr>
                    </a:p>
                  </a:txBody>
                  <a:tcPr marL="114769" marR="114769" marT="0" marB="0"/>
                </a:tc>
                <a:extLst>
                  <a:ext uri="{0D108BD9-81ED-4DB2-BD59-A6C34878D82A}">
                    <a16:rowId xmlns:a16="http://schemas.microsoft.com/office/drawing/2014/main" val="1827755881"/>
                  </a:ext>
                </a:extLst>
              </a:tr>
            </a:tbl>
          </a:graphicData>
        </a:graphic>
      </p:graphicFrame>
    </p:spTree>
    <p:extLst>
      <p:ext uri="{BB962C8B-B14F-4D97-AF65-F5344CB8AC3E}">
        <p14:creationId xmlns:p14="http://schemas.microsoft.com/office/powerpoint/2010/main" val="320191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lgn="just"/>
            <a:r>
              <a:rPr lang="en-US" sz="2800" dirty="0"/>
              <a:t>Data was mined in multiple, 2-year intervals to compute and classify hydraulic geometry, as well as to quantify stability.</a:t>
            </a:r>
          </a:p>
          <a:p>
            <a:pPr algn="just"/>
            <a:r>
              <a:rPr lang="en-US" sz="2800" dirty="0"/>
              <a:t>The temporal stability of at-a-station hydraulic geometry at cross-sections from rivers in mountainous and non-mountainous watersheds in Tennessee was compared.</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84493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Discussion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a:bodyPr>
          <a:lstStyle/>
          <a:p>
            <a:r>
              <a:rPr lang="en-US" sz="2400" dirty="0"/>
              <a:t>The high variability of at-a-station hydraulic geometry over a relatively short time span (a decade) that includes large jumps, e.g., from Interval 2 (2011-2012) to two Interval 3 (2013-2014) on the ternary diagram, suggests that investigators utilizing hydraulic geometry in their applications should work with stream flow and channel geometry data that is as </a:t>
            </a:r>
            <a:r>
              <a:rPr lang="en-US" sz="2400" b="1" dirty="0"/>
              <a:t>recent</a:t>
            </a:r>
            <a:r>
              <a:rPr lang="en-US" sz="2400" dirty="0"/>
              <a:t> as possible.</a:t>
            </a:r>
            <a:endParaRPr lang="en-US" sz="2800" dirty="0"/>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77762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a:bodyPr>
          <a:lstStyle/>
          <a:p>
            <a:r>
              <a:rPr lang="en-US" sz="2400" dirty="0"/>
              <a:t>Statistical hypothesis tests indicated that there was </a:t>
            </a:r>
            <a:r>
              <a:rPr lang="en-US" sz="2400" b="1" dirty="0"/>
              <a:t>no significant difference </a:t>
            </a:r>
            <a:r>
              <a:rPr lang="en-US" sz="2400" dirty="0"/>
              <a:t>between pooled variances computed from variances in successive 2-year intervals for hydraulic exponents </a:t>
            </a:r>
            <a:r>
              <a:rPr lang="en-US" sz="2400" i="1" dirty="0"/>
              <a:t>b</a:t>
            </a:r>
            <a:r>
              <a:rPr lang="en-US" sz="2400" dirty="0"/>
              <a:t>, </a:t>
            </a:r>
            <a:r>
              <a:rPr lang="en-US" sz="2400" i="1" dirty="0"/>
              <a:t>f</a:t>
            </a:r>
            <a:r>
              <a:rPr lang="en-US" sz="2400" dirty="0"/>
              <a:t>, and </a:t>
            </a:r>
            <a:r>
              <a:rPr lang="en-US" sz="2400" i="1" dirty="0"/>
              <a:t>m</a:t>
            </a:r>
            <a:r>
              <a:rPr lang="en-US" sz="2400" dirty="0"/>
              <a:t> from selected mountainous and non-mountainous watersheds in Tennessee.</a:t>
            </a:r>
          </a:p>
          <a:p>
            <a:r>
              <a:rPr lang="en-US" sz="2400" dirty="0"/>
              <a:t>Thus, differences in regional </a:t>
            </a:r>
            <a:r>
              <a:rPr lang="en-US" sz="2400" b="1" dirty="0"/>
              <a:t>topographic setting </a:t>
            </a:r>
            <a:r>
              <a:rPr lang="en-US" sz="2400" dirty="0"/>
              <a:t>did not produce differences in </a:t>
            </a:r>
            <a:r>
              <a:rPr lang="en-US" sz="2400" b="1" dirty="0"/>
              <a:t>magnitude of the temporal stability </a:t>
            </a:r>
            <a:r>
              <a:rPr lang="en-US" sz="2400" dirty="0"/>
              <a:t>of at-a-station hydraulic geometry.</a:t>
            </a:r>
            <a:endParaRPr lang="en-US" sz="3200" dirty="0"/>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388912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p:txBody>
          <a:bodyPr>
            <a:normAutofit/>
          </a:bodyPr>
          <a:lstStyle/>
          <a:p>
            <a:r>
              <a:rPr lang="en-US" sz="2400" dirty="0"/>
              <a:t>Data mining cannot replace application-specific field measurements conducted by investigators who require high density, survey-quality data for localities without USGS data archives.</a:t>
            </a:r>
          </a:p>
          <a:p>
            <a:r>
              <a:rPr lang="en-US" sz="2400" dirty="0"/>
              <a:t>Nevertheless, data mining can make an important contribution to understanding statistical relationships between environmental variables and hydraulic geometry, and can provide readily-available input for models based on hydraulic geometry.</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189936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a:xfrm>
            <a:off x="822961" y="2207684"/>
            <a:ext cx="7543801" cy="4023360"/>
          </a:xfrm>
        </p:spPr>
        <p:txBody>
          <a:bodyPr>
            <a:normAutofit/>
          </a:bodyPr>
          <a:lstStyle/>
          <a:p>
            <a:r>
              <a:rPr lang="en-US" sz="2400" dirty="0"/>
              <a:t>Output from applications that utilize hydraulic geometry as input might be sensitive to short-term (annual) perturbations in hydraulic geometry.</a:t>
            </a:r>
          </a:p>
          <a:p>
            <a:r>
              <a:rPr lang="en-US" sz="2400" dirty="0"/>
              <a:t>Ridenour determined seasonal variability in the magnitude and location of maximum oxygen deficit and remaining oxygen demand by using hydraulic geometry, discharge, and water temperature at two gaging stations situated upstream and downstream.</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297712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a:xfrm>
            <a:off x="822961" y="2207684"/>
            <a:ext cx="7543801" cy="4023360"/>
          </a:xfrm>
        </p:spPr>
        <p:txBody>
          <a:bodyPr>
            <a:normAutofit lnSpcReduction="10000"/>
          </a:bodyPr>
          <a:lstStyle/>
          <a:p>
            <a:r>
              <a:rPr lang="en-US" sz="2400" dirty="0"/>
              <a:t>Thompson et al. found that it is possible to create a strategically designed system that maximizes velocity and energy reductions, providing insight that is currently lacking regarding the design of regenerative stormwater conveyances (RSCs).</a:t>
            </a:r>
          </a:p>
          <a:p>
            <a:r>
              <a:rPr lang="en-US" sz="2400" dirty="0"/>
              <a:t>Rosenfeld et al. found that optimal flows based on hydraulic geometry were higher for larger fish and increased proportionally as streams became smaller, and they decreased downstream.</a:t>
            </a:r>
          </a:p>
          <a:p>
            <a:r>
              <a:rPr lang="en-US" sz="2400" dirty="0"/>
              <a:t>These applications would benefit from multi-interval hydraulic geometry data for sensitivity and time series analysis.</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608913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8C55B271-DEAA-4411-BBC7-129A359F6A93}"/>
              </a:ext>
            </a:extLst>
          </p:cNvPr>
          <p:cNvSpPr>
            <a:spLocks noGrp="1"/>
          </p:cNvSpPr>
          <p:nvPr>
            <p:ph idx="1"/>
          </p:nvPr>
        </p:nvSpPr>
        <p:spPr>
          <a:xfrm>
            <a:off x="822961" y="2207684"/>
            <a:ext cx="7543801" cy="4023360"/>
          </a:xfrm>
        </p:spPr>
        <p:txBody>
          <a:bodyPr>
            <a:normAutofit/>
          </a:bodyPr>
          <a:lstStyle/>
          <a:p>
            <a:r>
              <a:rPr lang="en-US" sz="2400" dirty="0"/>
              <a:t>While recognizing its spatial limitations, data mining can also provide </a:t>
            </a:r>
            <a:r>
              <a:rPr lang="en-US" sz="2400" b="1" dirty="0"/>
              <a:t>models</a:t>
            </a:r>
            <a:r>
              <a:rPr lang="en-US" sz="2400" dirty="0"/>
              <a:t> that incorporate hydraulic geometry parameters with data for calibration. </a:t>
            </a:r>
          </a:p>
          <a:p>
            <a:r>
              <a:rPr lang="en-US" sz="2400" dirty="0"/>
              <a:t>Additionally, data mining can facilitate </a:t>
            </a:r>
            <a:r>
              <a:rPr lang="en-US" sz="2400" b="1" dirty="0"/>
              <a:t>validation</a:t>
            </a:r>
            <a:r>
              <a:rPr lang="en-US" sz="2400" dirty="0"/>
              <a:t> of theoretically derived hydraulic geometry relationships predicted from environmental variables by comparison with field data. </a:t>
            </a:r>
          </a:p>
          <a:p>
            <a:r>
              <a:rPr lang="en-US" sz="2400" dirty="0"/>
              <a:t>Finally, data mining provides an efficient method to </a:t>
            </a:r>
            <a:r>
              <a:rPr lang="en-US" sz="2400" b="1" dirty="0"/>
              <a:t>quantify</a:t>
            </a:r>
            <a:r>
              <a:rPr lang="en-US" sz="2400" dirty="0"/>
              <a:t> the </a:t>
            </a:r>
            <a:r>
              <a:rPr lang="en-US" sz="2400" b="1" dirty="0"/>
              <a:t>stability</a:t>
            </a:r>
            <a:r>
              <a:rPr lang="en-US" sz="2400" dirty="0"/>
              <a:t> of empirically determined relationships.</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750889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C98ADA-CF92-480B-B58F-24A9727D8CB7}"/>
              </a:ext>
            </a:extLst>
          </p:cNvPr>
          <p:cNvSpPr>
            <a:spLocks noGrp="1"/>
          </p:cNvSpPr>
          <p:nvPr>
            <p:ph type="title"/>
          </p:nvPr>
        </p:nvSpPr>
        <p:spPr/>
        <p:txBody>
          <a:bodyPr/>
          <a:lstStyle/>
          <a:p>
            <a:r>
              <a:rPr lang="en-US" dirty="0"/>
              <a:t>Thank You!</a:t>
            </a:r>
          </a:p>
        </p:txBody>
      </p:sp>
      <p:sp>
        <p:nvSpPr>
          <p:cNvPr id="2" name="Date Placeholder 1">
            <a:extLst>
              <a:ext uri="{FF2B5EF4-FFF2-40B4-BE49-F238E27FC236}">
                <a16:creationId xmlns:a16="http://schemas.microsoft.com/office/drawing/2014/main" id="{CB61A7AA-38FC-420E-804D-1817F7C9271D}"/>
              </a:ext>
            </a:extLst>
          </p:cNvPr>
          <p:cNvSpPr>
            <a:spLocks noGrp="1"/>
          </p:cNvSpPr>
          <p:nvPr>
            <p:ph type="dt" sz="half" idx="10"/>
          </p:nvPr>
        </p:nvSpPr>
        <p:spPr/>
        <p:txBody>
          <a:bodyPr/>
          <a:lstStyle/>
          <a:p>
            <a:fld id="{149B1FA9-BE91-407B-AE07-695F5C5089C6}" type="datetime1">
              <a:rPr lang="en-US" smtClean="0"/>
              <a:t>10/2/2019</a:t>
            </a:fld>
            <a:endParaRPr lang="en-US" dirty="0"/>
          </a:p>
        </p:txBody>
      </p:sp>
      <p:sp>
        <p:nvSpPr>
          <p:cNvPr id="3" name="Footer Placeholder 2">
            <a:extLst>
              <a:ext uri="{FF2B5EF4-FFF2-40B4-BE49-F238E27FC236}">
                <a16:creationId xmlns:a16="http://schemas.microsoft.com/office/drawing/2014/main" id="{00B86DD5-657C-48CF-8D66-944696C8BE79}"/>
              </a:ext>
            </a:extLst>
          </p:cNvPr>
          <p:cNvSpPr>
            <a:spLocks noGrp="1"/>
          </p:cNvSpPr>
          <p:nvPr>
            <p:ph type="ftr" sz="quarter" idx="11"/>
          </p:nvPr>
        </p:nvSpPr>
        <p:spPr/>
        <p:txBody>
          <a:bodyPr/>
          <a:lstStyle/>
          <a:p>
            <a:r>
              <a:rPr lang="en-US"/>
              <a:t>Department of Computer Science &amp; IT</a:t>
            </a:r>
            <a:endParaRPr lang="en-US" dirty="0"/>
          </a:p>
        </p:txBody>
      </p:sp>
      <p:sp>
        <p:nvSpPr>
          <p:cNvPr id="4" name="Slide Number Placeholder 3">
            <a:extLst>
              <a:ext uri="{FF2B5EF4-FFF2-40B4-BE49-F238E27FC236}">
                <a16:creationId xmlns:a16="http://schemas.microsoft.com/office/drawing/2014/main" id="{6DDBF3BB-4317-4713-8B5C-C6450C548903}"/>
              </a:ext>
            </a:extLst>
          </p:cNvPr>
          <p:cNvSpPr>
            <a:spLocks noGrp="1"/>
          </p:cNvSpPr>
          <p:nvPr>
            <p:ph type="sldNum" sz="quarter" idx="12"/>
          </p:nvPr>
        </p:nvSpPr>
        <p:spPr/>
        <p:txBody>
          <a:bodyPr/>
          <a:lstStyle/>
          <a:p>
            <a:fld id="{4FAB73BC-B049-4115-A692-8D63A059BFB8}" type="slidenum">
              <a:rPr lang="en-US" smtClean="0"/>
              <a:pPr/>
              <a:t>36</a:t>
            </a:fld>
            <a:endParaRPr lang="en-US" dirty="0"/>
          </a:p>
        </p:txBody>
      </p:sp>
      <p:sp>
        <p:nvSpPr>
          <p:cNvPr id="8" name="Content Placeholder 7">
            <a:extLst>
              <a:ext uri="{FF2B5EF4-FFF2-40B4-BE49-F238E27FC236}">
                <a16:creationId xmlns:a16="http://schemas.microsoft.com/office/drawing/2014/main" id="{15B2ABA5-F767-4EED-9445-C4C305B4D5F2}"/>
              </a:ext>
            </a:extLst>
          </p:cNvPr>
          <p:cNvSpPr>
            <a:spLocks noGrp="1"/>
          </p:cNvSpPr>
          <p:nvPr>
            <p:ph idx="1"/>
          </p:nvPr>
        </p:nvSpPr>
        <p:spPr/>
        <p:txBody>
          <a:bodyPr>
            <a:normAutofit/>
          </a:bodyPr>
          <a:lstStyle/>
          <a:p>
            <a:r>
              <a:rPr lang="en-US" sz="3200" dirty="0"/>
              <a:t>Questions?</a:t>
            </a:r>
          </a:p>
        </p:txBody>
      </p:sp>
    </p:spTree>
    <p:extLst>
      <p:ext uri="{BB962C8B-B14F-4D97-AF65-F5344CB8AC3E}">
        <p14:creationId xmlns:p14="http://schemas.microsoft.com/office/powerpoint/2010/main" val="280661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38F03A-58E1-4ECA-9024-348A9A81A53D}" type="slidenum">
              <a:rPr lang="en-US" smtClean="0">
                <a:solidFill>
                  <a:prstClr val="black">
                    <a:tint val="75000"/>
                  </a:prstClr>
                </a:solidFill>
              </a:rPr>
              <a:pPr/>
              <a:t>4</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296"/>
            <a:ext cx="7767851" cy="6821423"/>
          </a:xfrm>
          <a:prstGeom prst="rect">
            <a:avLst/>
          </a:prstGeom>
        </p:spPr>
      </p:pic>
      <p:sp>
        <p:nvSpPr>
          <p:cNvPr id="7" name="TextBox 6"/>
          <p:cNvSpPr txBox="1"/>
          <p:nvPr/>
        </p:nvSpPr>
        <p:spPr>
          <a:xfrm>
            <a:off x="1219200" y="446782"/>
            <a:ext cx="6629400" cy="1077218"/>
          </a:xfrm>
          <a:prstGeom prst="rect">
            <a:avLst/>
          </a:prstGeom>
          <a:solidFill>
            <a:schemeClr val="bg1"/>
          </a:solidFill>
        </p:spPr>
        <p:txBody>
          <a:bodyPr wrap="square" rtlCol="0">
            <a:spAutoFit/>
          </a:bodyPr>
          <a:lstStyle/>
          <a:p>
            <a:pPr algn="ctr" defTabSz="914400"/>
            <a:r>
              <a:rPr lang="en-US" sz="3200" dirty="0">
                <a:solidFill>
                  <a:prstClr val="black"/>
                </a:solidFill>
              </a:rPr>
              <a:t>Mass Continuity Equation</a:t>
            </a:r>
          </a:p>
          <a:p>
            <a:pPr defTabSz="914400"/>
            <a:r>
              <a:rPr lang="en-US" sz="3200" dirty="0">
                <a:solidFill>
                  <a:prstClr val="black"/>
                </a:solidFill>
              </a:rPr>
              <a:t>w [</a:t>
            </a:r>
            <a:r>
              <a:rPr lang="en-US" sz="3200" dirty="0" err="1">
                <a:solidFill>
                  <a:prstClr val="black"/>
                </a:solidFill>
              </a:rPr>
              <a:t>ft</a:t>
            </a:r>
            <a:r>
              <a:rPr lang="en-US" sz="3200" dirty="0">
                <a:solidFill>
                  <a:prstClr val="black"/>
                </a:solidFill>
              </a:rPr>
              <a:t>] </a:t>
            </a:r>
            <a:r>
              <a:rPr lang="en-US" sz="3200" dirty="0">
                <a:solidFill>
                  <a:prstClr val="black"/>
                </a:solidFill>
                <a:cs typeface="Arial" panose="020B0604020202020204" pitchFamily="34" charset="0"/>
              </a:rPr>
              <a:t>× </a:t>
            </a:r>
            <a:r>
              <a:rPr lang="en-US" sz="3200" dirty="0">
                <a:solidFill>
                  <a:srgbClr val="FF0000"/>
                </a:solidFill>
                <a:cs typeface="Arial" panose="020B0604020202020204" pitchFamily="34" charset="0"/>
              </a:rPr>
              <a:t>d [</a:t>
            </a:r>
            <a:r>
              <a:rPr lang="en-US" sz="3200" dirty="0" err="1">
                <a:solidFill>
                  <a:srgbClr val="FF0000"/>
                </a:solidFill>
                <a:cs typeface="Arial" panose="020B0604020202020204" pitchFamily="34" charset="0"/>
              </a:rPr>
              <a:t>ft</a:t>
            </a:r>
            <a:r>
              <a:rPr lang="en-US" sz="3200" dirty="0">
                <a:solidFill>
                  <a:srgbClr val="FF0000"/>
                </a:solidFill>
                <a:cs typeface="Arial" panose="020B0604020202020204" pitchFamily="34" charset="0"/>
              </a:rPr>
              <a:t>] </a:t>
            </a:r>
            <a:r>
              <a:rPr lang="en-US" sz="3200" dirty="0">
                <a:solidFill>
                  <a:prstClr val="black"/>
                </a:solidFill>
                <a:cs typeface="Arial" panose="020B0604020202020204" pitchFamily="34" charset="0"/>
              </a:rPr>
              <a:t>× </a:t>
            </a:r>
            <a:r>
              <a:rPr lang="en-US" sz="3200" dirty="0">
                <a:solidFill>
                  <a:srgbClr val="0070C0"/>
                </a:solidFill>
                <a:cs typeface="Arial" panose="020B0604020202020204" pitchFamily="34" charset="0"/>
              </a:rPr>
              <a:t>v [</a:t>
            </a:r>
            <a:r>
              <a:rPr lang="en-US" sz="3200" dirty="0" err="1">
                <a:solidFill>
                  <a:srgbClr val="0070C0"/>
                </a:solidFill>
                <a:cs typeface="Arial" panose="020B0604020202020204" pitchFamily="34" charset="0"/>
              </a:rPr>
              <a:t>ft</a:t>
            </a:r>
            <a:r>
              <a:rPr lang="en-US" sz="3200" dirty="0">
                <a:solidFill>
                  <a:srgbClr val="0070C0"/>
                </a:solidFill>
                <a:cs typeface="Arial" panose="020B0604020202020204" pitchFamily="34" charset="0"/>
              </a:rPr>
              <a:t>/sec] </a:t>
            </a:r>
            <a:r>
              <a:rPr lang="en-US" sz="3200" dirty="0">
                <a:solidFill>
                  <a:prstClr val="black"/>
                </a:solidFill>
                <a:cs typeface="Arial" panose="020B0604020202020204" pitchFamily="34" charset="0"/>
              </a:rPr>
              <a:t>= Q [ft</a:t>
            </a:r>
            <a:r>
              <a:rPr lang="en-US" sz="3200" baseline="30000" dirty="0">
                <a:solidFill>
                  <a:prstClr val="black"/>
                </a:solidFill>
                <a:cs typeface="Arial" panose="020B0604020202020204" pitchFamily="34" charset="0"/>
              </a:rPr>
              <a:t>3</a:t>
            </a:r>
            <a:r>
              <a:rPr lang="en-US" sz="3200" dirty="0">
                <a:solidFill>
                  <a:prstClr val="black"/>
                </a:solidFill>
                <a:cs typeface="Arial" panose="020B0604020202020204" pitchFamily="34" charset="0"/>
              </a:rPr>
              <a:t>/sec]</a:t>
            </a:r>
            <a:endParaRPr lang="en-US" sz="3200" dirty="0">
              <a:solidFill>
                <a:prstClr val="black"/>
              </a:solidFill>
            </a:endParaRPr>
          </a:p>
        </p:txBody>
      </p:sp>
    </p:spTree>
    <p:extLst>
      <p:ext uri="{BB962C8B-B14F-4D97-AF65-F5344CB8AC3E}">
        <p14:creationId xmlns:p14="http://schemas.microsoft.com/office/powerpoint/2010/main" val="333570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Hydraulic Geometry </a:t>
            </a:r>
          </a:p>
        </p:txBody>
      </p:sp>
      <p:sp>
        <p:nvSpPr>
          <p:cNvPr id="3" name="Content Placeholder 2"/>
          <p:cNvSpPr>
            <a:spLocks noGrp="1"/>
          </p:cNvSpPr>
          <p:nvPr>
            <p:ph idx="1"/>
          </p:nvPr>
        </p:nvSpPr>
        <p:spPr/>
        <p:txBody>
          <a:bodyPr>
            <a:normAutofit lnSpcReduction="10000"/>
          </a:bodyPr>
          <a:lstStyle/>
          <a:p>
            <a:pPr indent="0">
              <a:lnSpc>
                <a:spcPct val="95000"/>
              </a:lnSpc>
              <a:spcBef>
                <a:spcPts val="0"/>
              </a:spcBef>
              <a:spcAft>
                <a:spcPts val="0"/>
              </a:spcAft>
              <a:buNone/>
              <a:tabLst>
                <a:tab pos="182880" algn="l"/>
              </a:tabLst>
            </a:pPr>
            <a:r>
              <a:rPr lang="en-US" sz="3200" spc="-5" dirty="0">
                <a:ea typeface="SimSun" panose="02010600030101010101" pitchFamily="2" charset="-122"/>
                <a:cs typeface="Times New Roman" panose="02020603050405020304" pitchFamily="18" charset="0"/>
              </a:rPr>
              <a:t>Width (w)				w = </a:t>
            </a:r>
            <a:r>
              <a:rPr lang="en-US" sz="3200" spc="-5" dirty="0" err="1">
                <a:ea typeface="SimSun" panose="02010600030101010101" pitchFamily="2" charset="-122"/>
                <a:cs typeface="Times New Roman" panose="02020603050405020304" pitchFamily="18" charset="0"/>
              </a:rPr>
              <a:t>aQ</a:t>
            </a:r>
            <a:r>
              <a:rPr lang="en-US" sz="3200" spc="-5" baseline="30000" dirty="0" err="1">
                <a:ea typeface="SimSun" panose="02010600030101010101" pitchFamily="2" charset="-122"/>
                <a:cs typeface="Times New Roman" panose="02020603050405020304" pitchFamily="18" charset="0"/>
              </a:rPr>
              <a:t>b</a:t>
            </a:r>
            <a:endParaRPr lang="en-US" sz="3200" spc="-5" baseline="30000" dirty="0">
              <a:ea typeface="SimSun" panose="02010600030101010101" pitchFamily="2" charset="-122"/>
              <a:cs typeface="Times New Roman" panose="02020603050405020304" pitchFamily="18" charset="0"/>
            </a:endParaRPr>
          </a:p>
          <a:p>
            <a:pPr indent="0">
              <a:lnSpc>
                <a:spcPct val="95000"/>
              </a:lnSpc>
              <a:spcBef>
                <a:spcPts val="0"/>
              </a:spcBef>
              <a:spcAft>
                <a:spcPts val="0"/>
              </a:spcAft>
              <a:buNone/>
              <a:tabLst>
                <a:tab pos="182880" algn="l"/>
              </a:tabLst>
            </a:pPr>
            <a:r>
              <a:rPr lang="en-US" sz="3200" spc="-5" dirty="0">
                <a:ea typeface="SimSun" panose="02010600030101010101" pitchFamily="2" charset="-122"/>
                <a:cs typeface="Times New Roman" panose="02020603050405020304" pitchFamily="18" charset="0"/>
              </a:rPr>
              <a:t>mean depth (d)			d  = </a:t>
            </a:r>
            <a:r>
              <a:rPr lang="en-US" sz="3200" spc="-5" dirty="0" err="1">
                <a:ea typeface="SimSun" panose="02010600030101010101" pitchFamily="2" charset="-122"/>
                <a:cs typeface="Times New Roman" panose="02020603050405020304" pitchFamily="18" charset="0"/>
              </a:rPr>
              <a:t>cQ</a:t>
            </a:r>
            <a:r>
              <a:rPr lang="en-US" sz="3200" spc="-5" baseline="30000" dirty="0" err="1">
                <a:ea typeface="SimSun" panose="02010600030101010101" pitchFamily="2" charset="-122"/>
                <a:cs typeface="Times New Roman" panose="02020603050405020304" pitchFamily="18" charset="0"/>
              </a:rPr>
              <a:t>f</a:t>
            </a:r>
            <a:endParaRPr lang="en-US" sz="3200" spc="-5" baseline="30000" dirty="0">
              <a:ea typeface="SimSun" panose="02010600030101010101" pitchFamily="2" charset="-122"/>
              <a:cs typeface="Times New Roman" panose="02020603050405020304" pitchFamily="18" charset="0"/>
            </a:endParaRPr>
          </a:p>
          <a:p>
            <a:pPr indent="0">
              <a:lnSpc>
                <a:spcPct val="95000"/>
              </a:lnSpc>
              <a:spcBef>
                <a:spcPts val="0"/>
              </a:spcBef>
              <a:spcAft>
                <a:spcPts val="0"/>
              </a:spcAft>
              <a:buNone/>
              <a:tabLst>
                <a:tab pos="182880" algn="l"/>
              </a:tabLst>
            </a:pPr>
            <a:r>
              <a:rPr lang="en-US" sz="3200" dirty="0">
                <a:ea typeface="SimSun" panose="02010600030101010101" pitchFamily="2" charset="-122"/>
                <a:cs typeface="Times New Roman" panose="02020603050405020304" pitchFamily="18" charset="0"/>
              </a:rPr>
              <a:t>mean velocity (v)	    x	v  = </a:t>
            </a:r>
            <a:r>
              <a:rPr lang="en-US" sz="3200" dirty="0" err="1">
                <a:ea typeface="SimSun" panose="02010600030101010101" pitchFamily="2" charset="-122"/>
                <a:cs typeface="Times New Roman" panose="02020603050405020304" pitchFamily="18" charset="0"/>
              </a:rPr>
              <a:t>kQ</a:t>
            </a:r>
            <a:r>
              <a:rPr lang="en-US" sz="3200" baseline="30000" dirty="0" err="1">
                <a:ea typeface="SimSun" panose="02010600030101010101" pitchFamily="2" charset="-122"/>
                <a:cs typeface="Times New Roman" panose="02020603050405020304" pitchFamily="18" charset="0"/>
              </a:rPr>
              <a:t>m</a:t>
            </a:r>
            <a:endParaRPr lang="en-US" sz="3200" spc="-5" dirty="0">
              <a:solidFill>
                <a:srgbClr val="000000">
                  <a:lumMod val="75000"/>
                  <a:lumOff val="25000"/>
                </a:srgbClr>
              </a:solidFill>
              <a:ea typeface="SimSun" panose="02010600030101010101" pitchFamily="2" charset="-122"/>
            </a:endParaRPr>
          </a:p>
          <a:p>
            <a:pPr lvl="0" indent="0">
              <a:lnSpc>
                <a:spcPct val="95000"/>
              </a:lnSpc>
              <a:spcBef>
                <a:spcPts val="0"/>
              </a:spcBef>
              <a:spcAft>
                <a:spcPts val="0"/>
              </a:spcAft>
              <a:buClr>
                <a:srgbClr val="000000"/>
              </a:buClr>
              <a:buNone/>
              <a:tabLst>
                <a:tab pos="182880" algn="l"/>
              </a:tabLst>
            </a:pPr>
            <a:endParaRPr lang="en-US" sz="800" dirty="0">
              <a:solidFill>
                <a:srgbClr val="000000">
                  <a:lumMod val="75000"/>
                  <a:lumOff val="25000"/>
                </a:srgbClr>
              </a:solidFill>
            </a:endParaRPr>
          </a:p>
          <a:p>
            <a:pPr lvl="0" indent="0">
              <a:lnSpc>
                <a:spcPct val="95000"/>
              </a:lnSpc>
              <a:spcBef>
                <a:spcPts val="0"/>
              </a:spcBef>
              <a:spcAft>
                <a:spcPts val="0"/>
              </a:spcAft>
              <a:buClr>
                <a:srgbClr val="000000"/>
              </a:buClr>
              <a:buNone/>
              <a:tabLst>
                <a:tab pos="182880" algn="l"/>
              </a:tabLst>
            </a:pPr>
            <a:r>
              <a:rPr lang="en-US" sz="3200" dirty="0">
                <a:solidFill>
                  <a:srgbClr val="000000">
                    <a:lumMod val="75000"/>
                    <a:lumOff val="25000"/>
                  </a:srgbClr>
                </a:solidFill>
              </a:rPr>
              <a:t>discharge (Q)	</a:t>
            </a:r>
            <a:r>
              <a:rPr lang="en-US" sz="3200" spc="-5" dirty="0">
                <a:solidFill>
                  <a:srgbClr val="000000">
                    <a:lumMod val="75000"/>
                    <a:lumOff val="25000"/>
                  </a:srgbClr>
                </a:solidFill>
                <a:ea typeface="SimSun" panose="02010600030101010101" pitchFamily="2" charset="-122"/>
              </a:rPr>
              <a:t>		</a:t>
            </a:r>
            <a:r>
              <a:rPr lang="x-none" sz="3200" spc="-5" dirty="0">
                <a:solidFill>
                  <a:srgbClr val="000000">
                    <a:lumMod val="75000"/>
                    <a:lumOff val="25000"/>
                  </a:srgbClr>
                </a:solidFill>
                <a:ea typeface="SimSun" panose="02010600030101010101" pitchFamily="2" charset="-122"/>
              </a:rPr>
              <a:t>Q = ackQ</a:t>
            </a:r>
            <a:r>
              <a:rPr lang="x-none" sz="3200" spc="-5" baseline="30000" dirty="0">
                <a:solidFill>
                  <a:srgbClr val="000000">
                    <a:lumMod val="75000"/>
                    <a:lumOff val="25000"/>
                  </a:srgbClr>
                </a:solidFill>
                <a:ea typeface="SimSun" panose="02010600030101010101" pitchFamily="2" charset="-122"/>
              </a:rPr>
              <a:t>b+f+m</a:t>
            </a:r>
            <a:endParaRPr lang="en-US" sz="3200" spc="-5" baseline="30000" dirty="0">
              <a:solidFill>
                <a:srgbClr val="000000">
                  <a:lumMod val="75000"/>
                  <a:lumOff val="25000"/>
                </a:srgbClr>
              </a:solidFill>
              <a:ea typeface="SimSun" panose="02010600030101010101" pitchFamily="2" charset="-122"/>
            </a:endParaRPr>
          </a:p>
          <a:p>
            <a:pPr indent="0">
              <a:lnSpc>
                <a:spcPct val="95000"/>
              </a:lnSpc>
              <a:spcBef>
                <a:spcPts val="0"/>
              </a:spcBef>
              <a:spcAft>
                <a:spcPts val="0"/>
              </a:spcAft>
              <a:buNone/>
              <a:tabLst>
                <a:tab pos="182880" algn="l"/>
              </a:tabLst>
            </a:pPr>
            <a:endParaRPr lang="en-US" sz="1600" dirty="0"/>
          </a:p>
          <a:p>
            <a:pPr indent="0">
              <a:lnSpc>
                <a:spcPct val="95000"/>
              </a:lnSpc>
              <a:spcBef>
                <a:spcPts val="0"/>
              </a:spcBef>
              <a:spcAft>
                <a:spcPts val="0"/>
              </a:spcAft>
              <a:buNone/>
              <a:tabLst>
                <a:tab pos="182880" algn="l"/>
              </a:tabLst>
            </a:pPr>
            <a:r>
              <a:rPr lang="en-US" sz="3200" dirty="0">
                <a:solidFill>
                  <a:srgbClr val="000000">
                    <a:lumMod val="75000"/>
                    <a:lumOff val="25000"/>
                  </a:srgbClr>
                </a:solidFill>
                <a:ea typeface="SimSun" panose="02010600030101010101" pitchFamily="2" charset="-122"/>
              </a:rPr>
              <a:t>Thus, it is evident that	a </a:t>
            </a:r>
            <a:r>
              <a:rPr lang="en-US" sz="2400" dirty="0">
                <a:solidFill>
                  <a:srgbClr val="000000">
                    <a:lumMod val="75000"/>
                    <a:lumOff val="25000"/>
                  </a:srgbClr>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a:solidFill>
                  <a:srgbClr val="000000">
                    <a:lumMod val="75000"/>
                    <a:lumOff val="25000"/>
                  </a:srgbClr>
                </a:solidFill>
                <a:ea typeface="SimSun" panose="02010600030101010101" pitchFamily="2" charset="-122"/>
              </a:rPr>
              <a:t>c </a:t>
            </a:r>
            <a:r>
              <a:rPr lang="en-US" sz="2400" dirty="0">
                <a:solidFill>
                  <a:srgbClr val="000000">
                    <a:lumMod val="75000"/>
                    <a:lumOff val="25000"/>
                  </a:srgbClr>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a:solidFill>
                  <a:srgbClr val="000000">
                    <a:lumMod val="75000"/>
                    <a:lumOff val="25000"/>
                  </a:srgbClr>
                </a:solidFill>
                <a:ea typeface="SimSun" panose="02010600030101010101" pitchFamily="2" charset="-122"/>
              </a:rPr>
              <a:t>k = 1</a:t>
            </a:r>
          </a:p>
          <a:p>
            <a:pPr indent="0">
              <a:lnSpc>
                <a:spcPct val="95000"/>
              </a:lnSpc>
              <a:spcBef>
                <a:spcPts val="0"/>
              </a:spcBef>
              <a:spcAft>
                <a:spcPts val="0"/>
              </a:spcAft>
              <a:buNone/>
              <a:tabLst>
                <a:tab pos="182880" algn="l"/>
              </a:tabLst>
            </a:pPr>
            <a:r>
              <a:rPr lang="en-US" sz="3200" dirty="0">
                <a:solidFill>
                  <a:srgbClr val="000000">
                    <a:lumMod val="75000"/>
                    <a:lumOff val="25000"/>
                  </a:srgbClr>
                </a:solidFill>
                <a:ea typeface="SimSun" panose="02010600030101010101" pitchFamily="2" charset="-122"/>
              </a:rPr>
              <a:t>						b + f + m = 1</a:t>
            </a:r>
          </a:p>
          <a:p>
            <a:pPr indent="0">
              <a:lnSpc>
                <a:spcPct val="95000"/>
              </a:lnSpc>
              <a:spcBef>
                <a:spcPts val="0"/>
              </a:spcBef>
              <a:spcAft>
                <a:spcPts val="0"/>
              </a:spcAft>
              <a:buNone/>
              <a:tabLst>
                <a:tab pos="182880" algn="l"/>
              </a:tabLst>
            </a:pPr>
            <a:endParaRPr lang="en-US" sz="2800" dirty="0">
              <a:solidFill>
                <a:srgbClr val="000000">
                  <a:lumMod val="75000"/>
                  <a:lumOff val="25000"/>
                </a:srgbClr>
              </a:solidFill>
              <a:ea typeface="SimSun" panose="02010600030101010101" pitchFamily="2" charset="-122"/>
            </a:endParaRPr>
          </a:p>
          <a:p>
            <a:pPr indent="0">
              <a:lnSpc>
                <a:spcPct val="95000"/>
              </a:lnSpc>
              <a:spcBef>
                <a:spcPts val="0"/>
              </a:spcBef>
              <a:spcAft>
                <a:spcPts val="0"/>
              </a:spcAft>
              <a:buNone/>
              <a:tabLst>
                <a:tab pos="182880" algn="l"/>
              </a:tabLst>
            </a:pPr>
            <a:r>
              <a:rPr lang="en-US" sz="2800" dirty="0">
                <a:solidFill>
                  <a:srgbClr val="000000">
                    <a:lumMod val="75000"/>
                    <a:lumOff val="25000"/>
                  </a:srgbClr>
                </a:solidFill>
                <a:ea typeface="SimSun" panose="02010600030101010101" pitchFamily="2" charset="-122"/>
              </a:rPr>
              <a:t>Hydraulic exponents are </a:t>
            </a:r>
            <a:r>
              <a:rPr lang="en-US" sz="2800" b="1" dirty="0">
                <a:solidFill>
                  <a:srgbClr val="000000">
                    <a:lumMod val="75000"/>
                    <a:lumOff val="25000"/>
                  </a:srgbClr>
                </a:solidFill>
                <a:ea typeface="SimSun" panose="02010600030101010101" pitchFamily="2" charset="-122"/>
              </a:rPr>
              <a:t>compositional</a:t>
            </a:r>
            <a:r>
              <a:rPr lang="en-US" sz="2800" dirty="0">
                <a:solidFill>
                  <a:srgbClr val="000000">
                    <a:lumMod val="75000"/>
                    <a:lumOff val="25000"/>
                  </a:srgbClr>
                </a:solidFill>
                <a:ea typeface="SimSun" panose="02010600030101010101" pitchFamily="2" charset="-122"/>
              </a:rPr>
              <a:t> (</a:t>
            </a:r>
            <a:r>
              <a:rPr lang="en-US" sz="2800" i="1" dirty="0">
                <a:solidFill>
                  <a:srgbClr val="000000">
                    <a:lumMod val="75000"/>
                    <a:lumOff val="25000"/>
                  </a:srgbClr>
                </a:solidFill>
                <a:ea typeface="SimSun" panose="02010600030101010101" pitchFamily="2" charset="-122"/>
              </a:rPr>
              <a:t>unit-sum constrained</a:t>
            </a:r>
            <a:r>
              <a:rPr lang="en-US" sz="2800" dirty="0">
                <a:solidFill>
                  <a:srgbClr val="000000">
                    <a:lumMod val="75000"/>
                    <a:lumOff val="25000"/>
                  </a:srgbClr>
                </a:solidFill>
                <a:ea typeface="SimSun" panose="02010600030101010101" pitchFamily="2" charset="-122"/>
              </a:rPr>
              <a:t>) </a:t>
            </a:r>
            <a:r>
              <a:rPr lang="en-US" sz="2800" b="1" dirty="0">
                <a:solidFill>
                  <a:srgbClr val="000000">
                    <a:lumMod val="75000"/>
                    <a:lumOff val="25000"/>
                  </a:srgbClr>
                </a:solidFill>
                <a:ea typeface="SimSun" panose="02010600030101010101" pitchFamily="2" charset="-122"/>
              </a:rPr>
              <a:t>data</a:t>
            </a:r>
            <a:r>
              <a:rPr lang="en-US" sz="2800" dirty="0">
                <a:solidFill>
                  <a:srgbClr val="000000">
                    <a:lumMod val="75000"/>
                    <a:lumOff val="25000"/>
                  </a:srgbClr>
                </a:solidFill>
                <a:ea typeface="SimSun" panose="02010600030101010101" pitchFamily="2" charset="-122"/>
              </a:rPr>
              <a:t>.</a:t>
            </a:r>
            <a:endParaRPr lang="en-US" sz="2800" dirty="0"/>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dirty="0"/>
          </a:p>
        </p:txBody>
      </p:sp>
      <p:cxnSp>
        <p:nvCxnSpPr>
          <p:cNvPr id="11" name="Straight Connector 10"/>
          <p:cNvCxnSpPr/>
          <p:nvPr/>
        </p:nvCxnSpPr>
        <p:spPr>
          <a:xfrm flipV="1">
            <a:off x="4944979" y="3525243"/>
            <a:ext cx="1949116"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12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Linearized Power Functions </a:t>
            </a:r>
          </a:p>
        </p:txBody>
      </p:sp>
      <p:sp>
        <p:nvSpPr>
          <p:cNvPr id="3" name="Content Placeholder 2"/>
          <p:cNvSpPr>
            <a:spLocks noGrp="1"/>
          </p:cNvSpPr>
          <p:nvPr>
            <p:ph idx="1"/>
          </p:nvPr>
        </p:nvSpPr>
        <p:spPr/>
        <p:txBody>
          <a:bodyPr>
            <a:normAutofit/>
          </a:bodyPr>
          <a:lstStyle/>
          <a:p>
            <a:pPr marL="1554480"/>
            <a:r>
              <a:rPr lang="en-US" sz="3200" dirty="0"/>
              <a:t>log w = b log(Q) + log(a)</a:t>
            </a:r>
          </a:p>
          <a:p>
            <a:pPr marL="1554480"/>
            <a:r>
              <a:rPr lang="en-US" sz="3200" dirty="0"/>
              <a:t>log d = f log(Q) + log(c)</a:t>
            </a:r>
          </a:p>
          <a:p>
            <a:pPr marL="1554480"/>
            <a:r>
              <a:rPr lang="en-US" sz="3200" dirty="0"/>
              <a:t>log v = m log(Q) + log(k)</a:t>
            </a:r>
          </a:p>
          <a:p>
            <a:pPr algn="just"/>
            <a:r>
              <a:rPr lang="en-US" sz="2800" dirty="0"/>
              <a:t>Linear regression of log-transformed data is used to determine</a:t>
            </a:r>
          </a:p>
          <a:p>
            <a:pPr marL="749808" lvl="4" indent="0" algn="just">
              <a:buNone/>
            </a:pPr>
            <a:r>
              <a:rPr lang="en-US" sz="2800" dirty="0"/>
              <a:t>a, c, and k (antilog of the y-intercept)</a:t>
            </a:r>
          </a:p>
          <a:p>
            <a:pPr marL="749808" lvl="4" indent="0" algn="just">
              <a:buNone/>
            </a:pPr>
            <a:r>
              <a:rPr lang="en-US" sz="2800" dirty="0"/>
              <a:t>b, f, and m (slope)</a:t>
            </a:r>
          </a:p>
        </p:txBody>
      </p:sp>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3195485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1663" y="542997"/>
            <a:ext cx="8189770" cy="5789437"/>
          </a:xfrm>
          <a:prstGeom prst="rect">
            <a:avLst/>
          </a:prstGeom>
        </p:spPr>
      </p:pic>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265509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8</a:t>
            </a:fld>
            <a:endParaRPr lang="en-US" dirty="0"/>
          </a:p>
        </p:txBody>
      </p:sp>
      <p:pic>
        <p:nvPicPr>
          <p:cNvPr id="2" name="Picture 1"/>
          <p:cNvPicPr>
            <a:picLocks noChangeAspect="1"/>
          </p:cNvPicPr>
          <p:nvPr/>
        </p:nvPicPr>
        <p:blipFill>
          <a:blip r:embed="rId2"/>
          <a:stretch>
            <a:fillRect/>
          </a:stretch>
        </p:blipFill>
        <p:spPr>
          <a:xfrm>
            <a:off x="709301" y="546817"/>
            <a:ext cx="7847468" cy="5777072"/>
          </a:xfrm>
          <a:prstGeom prst="rect">
            <a:avLst/>
          </a:prstGeom>
        </p:spPr>
      </p:pic>
    </p:spTree>
    <p:extLst>
      <p:ext uri="{BB962C8B-B14F-4D97-AF65-F5344CB8AC3E}">
        <p14:creationId xmlns:p14="http://schemas.microsoft.com/office/powerpoint/2010/main" val="124604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DE7BD6-E4CD-4162-8450-641F73B1B814}" type="datetime1">
              <a:rPr lang="en-US" smtClean="0"/>
              <a:t>10/2/2019</a:t>
            </a:fld>
            <a:endParaRPr lang="en-US" dirty="0"/>
          </a:p>
        </p:txBody>
      </p:sp>
      <p:sp>
        <p:nvSpPr>
          <p:cNvPr id="5" name="Footer Placeholder 4"/>
          <p:cNvSpPr>
            <a:spLocks noGrp="1"/>
          </p:cNvSpPr>
          <p:nvPr>
            <p:ph type="ftr" sz="quarter" idx="11"/>
          </p:nvPr>
        </p:nvSpPr>
        <p:spPr/>
        <p:txBody>
          <a:bodyPr/>
          <a:lstStyle/>
          <a:p>
            <a:r>
              <a:rPr lang="en-US"/>
              <a:t>Department of Computer Science &amp; IT</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9</a:t>
            </a:fld>
            <a:endParaRPr lang="en-US" dirty="0"/>
          </a:p>
        </p:txBody>
      </p:sp>
      <p:pic>
        <p:nvPicPr>
          <p:cNvPr id="7" name="Picture 6"/>
          <p:cNvPicPr>
            <a:picLocks noChangeAspect="1"/>
          </p:cNvPicPr>
          <p:nvPr/>
        </p:nvPicPr>
        <p:blipFill>
          <a:blip r:embed="rId2"/>
          <a:stretch>
            <a:fillRect/>
          </a:stretch>
        </p:blipFill>
        <p:spPr>
          <a:xfrm>
            <a:off x="778231" y="554035"/>
            <a:ext cx="7699500" cy="5748526"/>
          </a:xfrm>
          <a:prstGeom prst="rect">
            <a:avLst/>
          </a:prstGeom>
        </p:spPr>
      </p:pic>
    </p:spTree>
    <p:extLst>
      <p:ext uri="{BB962C8B-B14F-4D97-AF65-F5344CB8AC3E}">
        <p14:creationId xmlns:p14="http://schemas.microsoft.com/office/powerpoint/2010/main" val="2632170028"/>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C21F32"/>
      </a:dk2>
      <a:lt2>
        <a:srgbClr val="ADAFAA"/>
      </a:lt2>
      <a:accent1>
        <a:srgbClr val="000000"/>
      </a:accent1>
      <a:accent2>
        <a:srgbClr val="FFFFFF"/>
      </a:accent2>
      <a:accent3>
        <a:srgbClr val="C21F32"/>
      </a:accent3>
      <a:accent4>
        <a:srgbClr val="A4A9AD"/>
      </a:accent4>
      <a:accent5>
        <a:srgbClr val="7F7F7F"/>
      </a:accent5>
      <a:accent6>
        <a:srgbClr val="FF0000"/>
      </a:accent6>
      <a:hlink>
        <a:srgbClr val="BFBFBF"/>
      </a:hlink>
      <a:folHlink>
        <a:srgbClr val="FFFFFF"/>
      </a:folHlink>
    </a:clrScheme>
    <a:fontScheme name="@APSU be a GOV 2 (different body)">
      <a:majorFont>
        <a:latin typeface="Gotham bold"/>
        <a:ea typeface=""/>
        <a:cs typeface=""/>
      </a:majorFont>
      <a:minorFont>
        <a:latin typeface="Garamond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GreenWave_BusDesignSlide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1053</TotalTime>
  <Words>2158</Words>
  <Application>Microsoft Office PowerPoint</Application>
  <PresentationFormat>On-screen Show (4:3)</PresentationFormat>
  <Paragraphs>283</Paragraphs>
  <Slides>36</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4" baseType="lpstr">
      <vt:lpstr>Garamond pro</vt:lpstr>
      <vt:lpstr>Gotham bold</vt:lpstr>
      <vt:lpstr>Arial</vt:lpstr>
      <vt:lpstr>Calibri</vt:lpstr>
      <vt:lpstr>Times New Roman</vt:lpstr>
      <vt:lpstr>Retrospect</vt:lpstr>
      <vt:lpstr>GreenWave_BusDesignSlides</vt:lpstr>
      <vt:lpstr>Unknown</vt:lpstr>
      <vt:lpstr>Multi-Interval Data Mining of At-A-Station Hydraulic Geometry to Quantify Temporal Stability</vt:lpstr>
      <vt:lpstr>Introduction</vt:lpstr>
      <vt:lpstr>Introduction</vt:lpstr>
      <vt:lpstr>PowerPoint Presentation</vt:lpstr>
      <vt:lpstr>Hydraulic Geometry </vt:lpstr>
      <vt:lpstr>Linearized Power Functions </vt:lpstr>
      <vt:lpstr>PowerPoint Presentation</vt:lpstr>
      <vt:lpstr>PowerPoint Presentation</vt:lpstr>
      <vt:lpstr>PowerPoint Presentation</vt:lpstr>
      <vt:lpstr>Ternary Diagram (b-f-m diagram) and Channel Types</vt:lpstr>
      <vt:lpstr>Ternary Diagram (b-f-m diagram) and Channel Types</vt:lpstr>
      <vt:lpstr>Ternary Diagram (b-f-m diagram) and Channel Types</vt:lpstr>
      <vt:lpstr>Landform Equilibrium and Stability</vt:lpstr>
      <vt:lpstr>Landform Equilibrium and Stability</vt:lpstr>
      <vt:lpstr>Landform Equilibrium and Stability</vt:lpstr>
      <vt:lpstr>Study Area</vt:lpstr>
      <vt:lpstr>Study Area : 7 watersheds (mountainous vs non-mountainous provinces)</vt:lpstr>
      <vt:lpstr>Date Mining Approach</vt:lpstr>
      <vt:lpstr>Date Mining Approach</vt:lpstr>
      <vt:lpstr>Date Mining Approach</vt:lpstr>
      <vt:lpstr>Results</vt:lpstr>
      <vt:lpstr>PowerPoint Presentation</vt:lpstr>
      <vt:lpstr>PowerPoint Presentation</vt:lpstr>
      <vt:lpstr>PowerPoint Presentation</vt:lpstr>
      <vt:lpstr>PowerPoint Presentation</vt:lpstr>
      <vt:lpstr>Results</vt:lpstr>
      <vt:lpstr>Statistical Hypothesis Tests</vt:lpstr>
      <vt:lpstr>Statistical Hypothesis Tests</vt:lpstr>
      <vt:lpstr>Statistical Hypothesis Tests</vt:lpstr>
      <vt:lpstr>Discussion</vt:lpstr>
      <vt:lpstr>Conclusion</vt:lpstr>
      <vt:lpstr>Conclusion</vt:lpstr>
      <vt:lpstr>Conclusion</vt:lpstr>
      <vt:lpstr>Conclusion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Leong Lee</dc:creator>
  <cp:lastModifiedBy>Lee Leong</cp:lastModifiedBy>
  <cp:revision>236</cp:revision>
  <dcterms:created xsi:type="dcterms:W3CDTF">2015-09-27T16:22:29Z</dcterms:created>
  <dcterms:modified xsi:type="dcterms:W3CDTF">2019-10-02T15:45:26Z</dcterms:modified>
</cp:coreProperties>
</file>